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6" r:id="rId2"/>
  </p:sldMasterIdLst>
  <p:notesMasterIdLst>
    <p:notesMasterId r:id="rId10"/>
  </p:notesMasterIdLst>
  <p:sldIdLst>
    <p:sldId id="271" r:id="rId3"/>
    <p:sldId id="266" r:id="rId4"/>
    <p:sldId id="280" r:id="rId5"/>
    <p:sldId id="281" r:id="rId6"/>
    <p:sldId id="277" r:id="rId7"/>
    <p:sldId id="275" r:id="rId8"/>
    <p:sldId id="276" r:id="rId9"/>
  </p:sldIdLst>
  <p:sldSz cx="12192000" cy="6858000"/>
  <p:notesSz cx="7010400" cy="92964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9995A"/>
    <a:srgbClr val="FAFAFA"/>
    <a:srgbClr val="AE97A1"/>
    <a:srgbClr val="643428"/>
    <a:srgbClr val="FBFBFB"/>
    <a:srgbClr val="3FA59F"/>
    <a:srgbClr val="FCEEC7"/>
    <a:srgbClr val="F7FAE5"/>
    <a:srgbClr val="FDF0C4"/>
    <a:srgbClr val="C0F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4C7C9D-4BB0-47A3-A98A-22C821B2E3BC}" type="datetimeFigureOut">
              <a:rPr lang="x-none" smtClean="0"/>
              <a:pPr/>
              <a:t>20.03.2025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1041" y="4473893"/>
            <a:ext cx="560832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8829968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CC3856-69E7-4871-AC45-A1614149D38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462257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39C8CFD-6A7A-73CE-B925-57541A903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E783587D-56D1-8FC8-0C77-F9E3CE236C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73643D5F-F38D-DECE-654B-D14D81564C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81557E5-F410-C65D-8C81-76AB719704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A12932-5204-4311-AE25-8C67730DF944}" type="slidenum">
              <a:rPr lang="x-none" smtClean="0"/>
              <a:pPr/>
              <a:t>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9686414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>
          <a:xfrm>
            <a:off x="8" y="6"/>
            <a:ext cx="2929837" cy="498852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829766" y="9443664"/>
            <a:ext cx="2929837" cy="498851"/>
          </a:xfrm>
          <a:prstGeom prst="rect">
            <a:avLst/>
          </a:prstGeom>
        </p:spPr>
        <p:txBody>
          <a:bodyPr/>
          <a:lstStyle/>
          <a:p>
            <a:fld id="{F1732A2B-0E36-4D94-BE9F-4F520D8A9F09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945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>
          <a:xfrm>
            <a:off x="8" y="6"/>
            <a:ext cx="2929837" cy="498852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829766" y="9443664"/>
            <a:ext cx="2929837" cy="498851"/>
          </a:xfrm>
          <a:prstGeom prst="rect">
            <a:avLst/>
          </a:prstGeom>
        </p:spPr>
        <p:txBody>
          <a:bodyPr/>
          <a:lstStyle/>
          <a:p>
            <a:fld id="{F1732A2B-0E36-4D94-BE9F-4F520D8A9F09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994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>
          <a:xfrm>
            <a:off x="8" y="6"/>
            <a:ext cx="2929837" cy="498852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829766" y="9443664"/>
            <a:ext cx="2929837" cy="498851"/>
          </a:xfrm>
          <a:prstGeom prst="rect">
            <a:avLst/>
          </a:prstGeom>
        </p:spPr>
        <p:txBody>
          <a:bodyPr/>
          <a:lstStyle/>
          <a:p>
            <a:fld id="{F1732A2B-0E36-4D94-BE9F-4F520D8A9F09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1974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>
          <a:xfrm>
            <a:off x="8" y="6"/>
            <a:ext cx="2929837" cy="498852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829766" y="9443664"/>
            <a:ext cx="2929837" cy="498851"/>
          </a:xfrm>
          <a:prstGeom prst="rect">
            <a:avLst/>
          </a:prstGeom>
        </p:spPr>
        <p:txBody>
          <a:bodyPr/>
          <a:lstStyle/>
          <a:p>
            <a:fld id="{F1732A2B-0E36-4D94-BE9F-4F520D8A9F09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12798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>
          <a:xfrm>
            <a:off x="8" y="6"/>
            <a:ext cx="2929837" cy="498852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829766" y="9443664"/>
            <a:ext cx="2929837" cy="498851"/>
          </a:xfrm>
          <a:prstGeom prst="rect">
            <a:avLst/>
          </a:prstGeom>
        </p:spPr>
        <p:txBody>
          <a:bodyPr/>
          <a:lstStyle/>
          <a:p>
            <a:fld id="{F1732A2B-0E36-4D94-BE9F-4F520D8A9F09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0685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7938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9289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3920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382478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F951A-3C50-4946-929A-F59B7711815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4957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8B6-E79C-4A5D-A2A5-AFD519856AA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1924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BD71B-4BD7-42AC-AFBF-6BAA7D2FC43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84759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06A06-E128-47A4-B296-A47CDE7EAF5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95004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8F109-8B50-4513-9D20-A9820714235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52997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5016D-E415-49BA-9C5B-1B6B5AF3167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14557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FD048-C0FD-4E59-A25D-67FBF3168E6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2235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7280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F464E-435E-4296-A3CE-CF6E7A13AA5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43756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737C4-9302-400E-AC0F-4C63DF7F5E0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10341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37A1B-2D2F-46B5-B20C-A68DB4E9103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32802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2883B-9BBB-4832-B76E-424277A04D2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8703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973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6506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5478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7479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7817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4630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8101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1443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68B629-618E-4BBF-8D82-97054B5019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0AA196-378B-4E34-85CE-A28CFE21B2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8669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12.jpe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6.png"/><Relationship Id="rId5" Type="http://schemas.openxmlformats.org/officeDocument/2006/relationships/image" Target="../media/image14.png"/><Relationship Id="rId10" Type="http://schemas.openxmlformats.org/officeDocument/2006/relationships/image" Target="NULL"/><Relationship Id="rId4" Type="http://schemas.openxmlformats.org/officeDocument/2006/relationships/image" Target="../media/image13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12.jpe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6.png"/><Relationship Id="rId5" Type="http://schemas.openxmlformats.org/officeDocument/2006/relationships/image" Target="../media/image14.png"/><Relationship Id="rId10" Type="http://schemas.openxmlformats.org/officeDocument/2006/relationships/image" Target="NULL"/><Relationship Id="rId4" Type="http://schemas.openxmlformats.org/officeDocument/2006/relationships/image" Target="../media/image13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12.jpe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11" Type="http://schemas.openxmlformats.org/officeDocument/2006/relationships/image" Target="../media/image16.png"/><Relationship Id="rId5" Type="http://schemas.openxmlformats.org/officeDocument/2006/relationships/image" Target="../media/image18.png"/><Relationship Id="rId10" Type="http://schemas.openxmlformats.org/officeDocument/2006/relationships/image" Target="NULL"/><Relationship Id="rId4" Type="http://schemas.openxmlformats.org/officeDocument/2006/relationships/image" Target="../media/image13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12.jpe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11" Type="http://schemas.openxmlformats.org/officeDocument/2006/relationships/image" Target="../media/image16.png"/><Relationship Id="rId5" Type="http://schemas.openxmlformats.org/officeDocument/2006/relationships/image" Target="../media/image19.png"/><Relationship Id="rId10" Type="http://schemas.openxmlformats.org/officeDocument/2006/relationships/image" Target="NULL"/><Relationship Id="rId4" Type="http://schemas.openxmlformats.org/officeDocument/2006/relationships/image" Target="../media/image13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12.jpe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11" Type="http://schemas.openxmlformats.org/officeDocument/2006/relationships/image" Target="../media/image16.png"/><Relationship Id="rId5" Type="http://schemas.openxmlformats.org/officeDocument/2006/relationships/image" Target="../media/image19.png"/><Relationship Id="rId10" Type="http://schemas.openxmlformats.org/officeDocument/2006/relationships/image" Target="NULL"/><Relationship Id="rId4" Type="http://schemas.openxmlformats.org/officeDocument/2006/relationships/image" Target="../media/image13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857"/>
          <a:stretch>
            <a:fillRect/>
          </a:stretch>
        </p:blipFill>
        <p:spPr>
          <a:xfrm>
            <a:off x="0" y="0"/>
            <a:ext cx="8452083" cy="6858000"/>
          </a:xfrm>
          <a:prstGeom prst="rect">
            <a:avLst/>
          </a:prstGeom>
        </p:spPr>
      </p:pic>
      <p:sp>
        <p:nvSpPr>
          <p:cNvPr id="3" name="Тікбұрыш 2"/>
          <p:cNvSpPr/>
          <p:nvPr/>
        </p:nvSpPr>
        <p:spPr>
          <a:xfrm>
            <a:off x="4060767" y="3839314"/>
            <a:ext cx="80019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МЕКТЕПКЕ ДЕЙІНГІ ЖӘНЕ БАСТАУЫШ БІЛІМ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БЕРУДІҢ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АРАСЫНДАҒЫ САБАҚТАСТЫҚ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38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D7A35B6-9174-61D8-79AA-513278DC8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xmlns="" id="{5EABA6B8-B375-314E-5FE2-80640C37EE49}"/>
              </a:ext>
            </a:extLst>
          </p:cNvPr>
          <p:cNvSpPr/>
          <p:nvPr/>
        </p:nvSpPr>
        <p:spPr>
          <a:xfrm>
            <a:off x="2373143" y="1526326"/>
            <a:ext cx="2098040" cy="521745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/>
          <a:lstStyle/>
          <a:p>
            <a:pPr marL="176213" indent="-176213" algn="just"/>
            <a:endParaRPr lang="ru-RU" sz="120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just"/>
            <a:endParaRPr lang="ru-RU" sz="12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just"/>
            <a:endParaRPr lang="ru-RU" sz="12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just"/>
            <a:endParaRPr lang="ru-RU" sz="12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just"/>
            <a:endParaRPr lang="ru-RU" sz="12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just"/>
            <a:endParaRPr lang="ru-RU" sz="12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just"/>
            <a:endParaRPr lang="ru-RU" sz="12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just"/>
            <a:endParaRPr lang="ru-RU" sz="12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just"/>
            <a:endParaRPr lang="ru-RU" sz="12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just"/>
            <a:endParaRPr lang="ru-RU" sz="12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just"/>
            <a:endParaRPr lang="ru-RU" sz="12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just"/>
            <a:endParaRPr lang="ru-RU" sz="12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just"/>
            <a:endParaRPr lang="ru-RU" sz="12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just"/>
            <a:endParaRPr lang="ru-RU" sz="12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just"/>
            <a:endParaRPr lang="ru-RU" sz="12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just"/>
            <a:endParaRPr lang="ru-RU" sz="12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just"/>
            <a:endParaRPr lang="ru-RU" sz="12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just"/>
            <a:endParaRPr lang="ru-RU" sz="12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just"/>
            <a:endParaRPr lang="ru-RU" sz="12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just"/>
            <a:endParaRPr lang="ru-RU" sz="12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just"/>
            <a:endParaRPr lang="ru-RU" sz="12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just"/>
            <a:endParaRPr lang="ru-RU" sz="12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just"/>
            <a:endParaRPr lang="ru-RU" sz="12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just"/>
            <a:endParaRPr lang="ru-RU" sz="1200" kern="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93663" algn="ctr">
              <a:buFont typeface="Wingdings" panose="05000000000000000000" pitchFamily="2" charset="2"/>
              <a:buChar char="Ø"/>
              <a:tabLst>
                <a:tab pos="1968500" algn="l"/>
              </a:tabLst>
            </a:pPr>
            <a:r>
              <a:rPr lang="ru-RU" sz="12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Кейіпкерлердің</a:t>
            </a:r>
            <a:r>
              <a:rPr lang="ru-RU" sz="12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әрекеттерін</a:t>
            </a:r>
            <a:r>
              <a:rPr lang="ru-RU" sz="12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ru-RU" sz="12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қимылдарын</a:t>
            </a:r>
            <a:r>
              <a:rPr lang="ru-RU" sz="12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ru-RU" sz="120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бейнелеп</a:t>
            </a:r>
            <a:r>
              <a:rPr lang="ru-RU" sz="1200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ойнайды</a:t>
            </a:r>
            <a:endParaRPr lang="ru-RU" sz="1200" kern="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xmlns="" id="{5ED5E60D-8869-76B0-738E-88A7424B2DDA}"/>
              </a:ext>
            </a:extLst>
          </p:cNvPr>
          <p:cNvSpPr/>
          <p:nvPr/>
        </p:nvSpPr>
        <p:spPr>
          <a:xfrm>
            <a:off x="4638308" y="1510649"/>
            <a:ext cx="2101897" cy="517243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/>
          <a:lstStyle/>
          <a:p>
            <a:pPr algn="ctr"/>
            <a:endParaRPr lang="ru-RU" sz="1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endParaRPr lang="ru-RU" sz="120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endParaRPr lang="ru-RU" sz="12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endParaRPr lang="ru-RU" sz="120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endParaRPr lang="ru-RU" sz="12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endParaRPr lang="ru-RU" sz="120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endParaRPr lang="ru-RU" sz="12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endParaRPr lang="ru-RU" sz="120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endParaRPr lang="ru-RU" sz="12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endParaRPr lang="ru-RU" sz="120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endParaRPr lang="ru-RU" sz="12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2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Әр</a:t>
            </a:r>
            <a:r>
              <a:rPr lang="ru-RU" sz="12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түрлі</a:t>
            </a:r>
            <a:r>
              <a:rPr lang="ru-RU" sz="12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көлемдегі</a:t>
            </a:r>
            <a:r>
              <a:rPr lang="ru-RU" sz="12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геометриялық</a:t>
            </a:r>
            <a:r>
              <a:rPr lang="ru-RU" sz="12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пішіндерді</a:t>
            </a:r>
            <a:r>
              <a:rPr lang="ru-RU" sz="1200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байланыстырады</a:t>
            </a:r>
            <a:r>
              <a:rPr lang="ru-RU" sz="12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және</a:t>
            </a:r>
            <a:r>
              <a:rPr lang="ru-RU" sz="12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таңдайды</a:t>
            </a:r>
            <a:endParaRPr lang="ru-RU" sz="120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endParaRPr lang="ru-RU" sz="12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endParaRPr lang="ru-RU" sz="12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endParaRPr lang="ru-RU" sz="12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endParaRPr lang="ru-RU" sz="12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endParaRPr lang="ru-RU" sz="12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endParaRPr lang="ru-RU" sz="12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endParaRPr lang="ru-RU" sz="12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endParaRPr lang="ru-RU" sz="12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endParaRPr lang="ru-RU" sz="12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endParaRPr lang="ru-RU" sz="12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2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Заттарды</a:t>
            </a:r>
            <a:r>
              <a:rPr lang="ru-RU" sz="12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түсі</a:t>
            </a:r>
            <a:r>
              <a:rPr lang="ru-RU" sz="12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2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көлемі</a:t>
            </a:r>
            <a:r>
              <a:rPr lang="ru-RU" sz="12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2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пішіні</a:t>
            </a:r>
            <a:r>
              <a:rPr lang="ru-RU" sz="12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бойынша</a:t>
            </a:r>
            <a:r>
              <a:rPr lang="ru-RU" sz="12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салыстырады</a:t>
            </a:r>
            <a:endParaRPr lang="ru-RU" sz="120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endParaRPr lang="ru-RU" sz="1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xmlns="" id="{CBAD69FE-E2AE-5029-3554-9A0BE1F3FA16}"/>
              </a:ext>
            </a:extLst>
          </p:cNvPr>
          <p:cNvSpPr/>
          <p:nvPr/>
        </p:nvSpPr>
        <p:spPr>
          <a:xfrm>
            <a:off x="6928429" y="1432741"/>
            <a:ext cx="2582827" cy="515038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/>
          <a:lstStyle/>
          <a:p>
            <a:pPr algn="ctr"/>
            <a:endParaRPr lang="ru-RU" sz="11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10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1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10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1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10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1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10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10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just"/>
            <a:endParaRPr lang="ru-RU" sz="1100" kern="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just"/>
            <a:endParaRPr lang="ru-RU" sz="11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just"/>
            <a:endParaRPr lang="ru-RU" sz="11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just"/>
            <a:endParaRPr lang="ru-RU" sz="11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just"/>
            <a:endParaRPr lang="ru-RU" sz="11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just"/>
            <a:endParaRPr lang="ru-RU" sz="11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just"/>
            <a:endParaRPr lang="ru-RU" sz="11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just"/>
            <a:endParaRPr lang="ru-RU" sz="1100" kern="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1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100" kern="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ru-RU" sz="11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ru-RU" sz="11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ru-RU" sz="11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ru-RU" sz="11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ru-RU" sz="1100" kern="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just"/>
            <a:r>
              <a:rPr lang="ru-RU" sz="1100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endParaRPr lang="ru-RU" sz="11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xmlns="" id="{D641B4EA-4946-C31C-52AF-47232F8A2D3D}"/>
              </a:ext>
            </a:extLst>
          </p:cNvPr>
          <p:cNvSpPr/>
          <p:nvPr/>
        </p:nvSpPr>
        <p:spPr>
          <a:xfrm>
            <a:off x="9711172" y="1426840"/>
            <a:ext cx="2343666" cy="513333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/>
          <a:lstStyle/>
          <a:p>
            <a:pPr algn="ctr"/>
            <a:endParaRPr lang="ru-RU" sz="867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ru-RU" sz="867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6213" indent="-176213" algn="just"/>
            <a:endParaRPr lang="ru-RU" sz="12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xmlns="" id="{984A92CD-D599-95A1-5E1C-F7DCFC0EE86A}"/>
              </a:ext>
            </a:extLst>
          </p:cNvPr>
          <p:cNvSpPr/>
          <p:nvPr/>
        </p:nvSpPr>
        <p:spPr>
          <a:xfrm>
            <a:off x="137161" y="1510650"/>
            <a:ext cx="2004520" cy="521746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/>
          <a:lstStyle/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2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2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2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2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2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2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2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2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2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2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2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2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2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2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2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200" kern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Шеңбер</a:t>
            </a:r>
            <a:r>
              <a:rPr lang="ru-RU" sz="1200" kern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kern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бойымен</a:t>
            </a:r>
            <a:r>
              <a:rPr lang="ru-RU" sz="1200" kern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kern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жүреді</a:t>
            </a:r>
            <a:endParaRPr lang="ru-RU" sz="1200" kern="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6213" indent="-176213" algn="ctr"/>
            <a:r>
              <a:rPr lang="ru-RU" sz="1200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850900">
              <a:tabLst>
                <a:tab pos="1976438" algn="l"/>
              </a:tabLst>
            </a:pPr>
            <a:endParaRPr lang="ru-RU" sz="12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 defTabSz="850900">
              <a:tabLst>
                <a:tab pos="1976438" algn="l"/>
              </a:tabLst>
            </a:pPr>
            <a:endParaRPr lang="x-none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 defTabSz="850900">
              <a:tabLst>
                <a:tab pos="1976438" algn="l"/>
              </a:tabLst>
            </a:pPr>
            <a:endParaRPr lang="ru-RU" sz="1200" kern="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ru-RU" sz="12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2" name="Стрелка: пятиугольник 7">
            <a:extLst>
              <a:ext uri="{FF2B5EF4-FFF2-40B4-BE49-F238E27FC236}">
                <a16:creationId xmlns:a16="http://schemas.microsoft.com/office/drawing/2014/main" xmlns="" id="{0EEF5585-B3F7-2FA9-C2D4-A5A07A5E0727}"/>
              </a:ext>
            </a:extLst>
          </p:cNvPr>
          <p:cNvSpPr/>
          <p:nvPr/>
        </p:nvSpPr>
        <p:spPr>
          <a:xfrm rot="5400000">
            <a:off x="5883818" y="-5318815"/>
            <a:ext cx="355751" cy="12043411"/>
          </a:xfrm>
          <a:prstGeom prst="homePlate">
            <a:avLst>
              <a:gd name="adj" fmla="val 88555"/>
            </a:avLst>
          </a:prstGeom>
          <a:solidFill>
            <a:srgbClr val="4ECCCC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12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Кіші</a:t>
            </a:r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жастағы</a:t>
            </a:r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балалардың</a:t>
            </a:r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негізгі</a:t>
            </a:r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біліктері</a:t>
            </a:r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мен 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дағдылары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(2 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жас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)</a:t>
            </a:r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xmlns="" id="{77F662A5-8685-8AB5-087E-BB7DCD27A98C}"/>
              </a:ext>
            </a:extLst>
          </p:cNvPr>
          <p:cNvGrpSpPr/>
          <p:nvPr/>
        </p:nvGrpSpPr>
        <p:grpSpPr>
          <a:xfrm>
            <a:off x="4600567" y="900262"/>
            <a:ext cx="2076027" cy="555139"/>
            <a:chOff x="4697380" y="741349"/>
            <a:chExt cx="2076027" cy="350509"/>
          </a:xfrm>
        </p:grpSpPr>
        <p:sp>
          <p:nvSpPr>
            <p:cNvPr id="44" name="object 27">
              <a:extLst>
                <a:ext uri="{FF2B5EF4-FFF2-40B4-BE49-F238E27FC236}">
                  <a16:creationId xmlns:a16="http://schemas.microsoft.com/office/drawing/2014/main" xmlns="" id="{95B1DA8E-9838-725B-B697-572C7E8C60AC}"/>
                </a:ext>
              </a:extLst>
            </p:cNvPr>
            <p:cNvSpPr/>
            <p:nvPr/>
          </p:nvSpPr>
          <p:spPr>
            <a:xfrm>
              <a:off x="4697380" y="741349"/>
              <a:ext cx="2076027" cy="350509"/>
            </a:xfrm>
            <a:prstGeom prst="downArrowCallou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pPr algn="ctr" fontAlgn="base"/>
              <a:endParaRPr lang="ru-RU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6DE9EF88-29A0-6063-3548-4334B81B9395}"/>
                </a:ext>
              </a:extLst>
            </p:cNvPr>
            <p:cNvSpPr txBox="1"/>
            <p:nvPr/>
          </p:nvSpPr>
          <p:spPr>
            <a:xfrm>
              <a:off x="4899280" y="783839"/>
              <a:ext cx="1795054" cy="238154"/>
            </a:xfrm>
            <a:prstGeom prst="downArrowCallou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ru-RU" sz="1000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МАТЕМАТИКА </a:t>
              </a:r>
              <a:r>
                <a:rPr lang="ru-RU" sz="1000" dirty="0" smtClean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НЕГІЗДЕРІ</a:t>
              </a:r>
              <a:endParaRPr lang="ru-RU" sz="10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xmlns="" id="{077430D5-6174-8619-53FE-AD850B1AD288}"/>
              </a:ext>
            </a:extLst>
          </p:cNvPr>
          <p:cNvGrpSpPr/>
          <p:nvPr/>
        </p:nvGrpSpPr>
        <p:grpSpPr>
          <a:xfrm>
            <a:off x="2348193" y="903214"/>
            <a:ext cx="2076027" cy="555139"/>
            <a:chOff x="2527146" y="752774"/>
            <a:chExt cx="2076027" cy="352277"/>
          </a:xfrm>
        </p:grpSpPr>
        <p:sp>
          <p:nvSpPr>
            <p:cNvPr id="51" name="object 27">
              <a:extLst>
                <a:ext uri="{FF2B5EF4-FFF2-40B4-BE49-F238E27FC236}">
                  <a16:creationId xmlns:a16="http://schemas.microsoft.com/office/drawing/2014/main" xmlns="" id="{9BDEA98E-DC00-798E-3D90-C6222ECF8C44}"/>
                </a:ext>
              </a:extLst>
            </p:cNvPr>
            <p:cNvSpPr/>
            <p:nvPr/>
          </p:nvSpPr>
          <p:spPr>
            <a:xfrm>
              <a:off x="2527146" y="752774"/>
              <a:ext cx="2076027" cy="352277"/>
            </a:xfrm>
            <a:prstGeom prst="downArrowCallou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pPr algn="ctr" fontAlgn="base"/>
              <a:endParaRPr lang="ru-RU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8203CE20-A75A-3B2A-A129-1A042D9B6A33}"/>
                </a:ext>
              </a:extLst>
            </p:cNvPr>
            <p:cNvSpPr txBox="1"/>
            <p:nvPr/>
          </p:nvSpPr>
          <p:spPr>
            <a:xfrm>
              <a:off x="2702882" y="795908"/>
              <a:ext cx="1727200" cy="156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ru-RU" sz="1000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СӨЙЛЕУДІ ДАМЫТУ</a:t>
              </a:r>
            </a:p>
          </p:txBody>
        </p:sp>
      </p:grpSp>
      <p:grpSp>
        <p:nvGrpSpPr>
          <p:cNvPr id="58" name="Группа 57">
            <a:extLst>
              <a:ext uri="{FF2B5EF4-FFF2-40B4-BE49-F238E27FC236}">
                <a16:creationId xmlns:a16="http://schemas.microsoft.com/office/drawing/2014/main" xmlns="" id="{CBB5B729-60E2-6526-C799-9B86D12E573F}"/>
              </a:ext>
            </a:extLst>
          </p:cNvPr>
          <p:cNvGrpSpPr/>
          <p:nvPr/>
        </p:nvGrpSpPr>
        <p:grpSpPr>
          <a:xfrm>
            <a:off x="58939" y="910720"/>
            <a:ext cx="2076027" cy="568205"/>
            <a:chOff x="353753" y="738607"/>
            <a:chExt cx="2076027" cy="352277"/>
          </a:xfrm>
        </p:grpSpPr>
        <p:sp>
          <p:nvSpPr>
            <p:cNvPr id="59" name="object 27">
              <a:extLst>
                <a:ext uri="{FF2B5EF4-FFF2-40B4-BE49-F238E27FC236}">
                  <a16:creationId xmlns:a16="http://schemas.microsoft.com/office/drawing/2014/main" xmlns="" id="{77AF1B3E-8C99-1341-5C8A-1CE0AC27CCA9}"/>
                </a:ext>
              </a:extLst>
            </p:cNvPr>
            <p:cNvSpPr/>
            <p:nvPr/>
          </p:nvSpPr>
          <p:spPr>
            <a:xfrm>
              <a:off x="353753" y="738607"/>
              <a:ext cx="2076027" cy="352277"/>
            </a:xfrm>
            <a:prstGeom prst="downArrowCallou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pPr algn="ctr" fontAlgn="base"/>
              <a:r>
                <a:rPr lang="ru-RU" sz="1000" dirty="0"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AF76C882-4820-6D7C-BA58-D5EAEE9C6E16}"/>
                </a:ext>
              </a:extLst>
            </p:cNvPr>
            <p:cNvSpPr txBox="1"/>
            <p:nvPr/>
          </p:nvSpPr>
          <p:spPr>
            <a:xfrm>
              <a:off x="406274" y="766953"/>
              <a:ext cx="1956419" cy="1526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ru-RU" sz="1000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ДЕНЕ ТӘРБИЕСІ</a:t>
              </a:r>
            </a:p>
          </p:txBody>
        </p:sp>
      </p:grpSp>
      <p:grpSp>
        <p:nvGrpSpPr>
          <p:cNvPr id="61" name="Группа 60">
            <a:extLst>
              <a:ext uri="{FF2B5EF4-FFF2-40B4-BE49-F238E27FC236}">
                <a16:creationId xmlns:a16="http://schemas.microsoft.com/office/drawing/2014/main" xmlns="" id="{81904D8D-919B-E3A9-09D3-A3775C32B035}"/>
              </a:ext>
            </a:extLst>
          </p:cNvPr>
          <p:cNvGrpSpPr/>
          <p:nvPr/>
        </p:nvGrpSpPr>
        <p:grpSpPr>
          <a:xfrm>
            <a:off x="6939704" y="913395"/>
            <a:ext cx="2120392" cy="612933"/>
            <a:chOff x="6922908" y="736044"/>
            <a:chExt cx="2120392" cy="377621"/>
          </a:xfrm>
        </p:grpSpPr>
        <p:sp>
          <p:nvSpPr>
            <p:cNvPr id="62" name="object 27">
              <a:extLst>
                <a:ext uri="{FF2B5EF4-FFF2-40B4-BE49-F238E27FC236}">
                  <a16:creationId xmlns:a16="http://schemas.microsoft.com/office/drawing/2014/main" xmlns="" id="{0A6FF646-88DD-7C2C-E8D3-A6D52796FEBD}"/>
                </a:ext>
              </a:extLst>
            </p:cNvPr>
            <p:cNvSpPr/>
            <p:nvPr/>
          </p:nvSpPr>
          <p:spPr>
            <a:xfrm>
              <a:off x="6922908" y="741378"/>
              <a:ext cx="2120392" cy="332739"/>
            </a:xfrm>
            <a:prstGeom prst="downArrowCallou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pPr algn="ctr"/>
              <a:endParaRPr lang="ru-RU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92059F24-11D3-0B0D-814E-E1E3CEBBBA95}"/>
                </a:ext>
              </a:extLst>
            </p:cNvPr>
            <p:cNvSpPr txBox="1"/>
            <p:nvPr/>
          </p:nvSpPr>
          <p:spPr>
            <a:xfrm>
              <a:off x="7154370" y="736044"/>
              <a:ext cx="1727200" cy="377621"/>
            </a:xfrm>
            <a:prstGeom prst="downArrowCallou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>
                  <a:latin typeface="Arial" panose="020B0604020202020204" pitchFamily="34" charset="0"/>
                  <a:cs typeface="Arial" panose="020B0604020202020204" pitchFamily="34" charset="0"/>
                </a:rPr>
                <a:t>ҚОРШАҒАН ОРТАМЕН ТАНЫСТЫРУ</a:t>
              </a:r>
            </a:p>
          </p:txBody>
        </p: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xmlns="" id="{AFD6D28F-D0D5-229A-DBD1-EED360A4CCCB}"/>
              </a:ext>
            </a:extLst>
          </p:cNvPr>
          <p:cNvGrpSpPr/>
          <p:nvPr/>
        </p:nvGrpSpPr>
        <p:grpSpPr>
          <a:xfrm>
            <a:off x="9753993" y="951802"/>
            <a:ext cx="2120392" cy="540083"/>
            <a:chOff x="6922908" y="741378"/>
            <a:chExt cx="2120392" cy="332739"/>
          </a:xfrm>
        </p:grpSpPr>
        <p:sp>
          <p:nvSpPr>
            <p:cNvPr id="66" name="object 27">
              <a:extLst>
                <a:ext uri="{FF2B5EF4-FFF2-40B4-BE49-F238E27FC236}">
                  <a16:creationId xmlns:a16="http://schemas.microsoft.com/office/drawing/2014/main" xmlns="" id="{D743C5DD-4665-9CAA-6688-D843016C9780}"/>
                </a:ext>
              </a:extLst>
            </p:cNvPr>
            <p:cNvSpPr/>
            <p:nvPr/>
          </p:nvSpPr>
          <p:spPr>
            <a:xfrm>
              <a:off x="6922908" y="741378"/>
              <a:ext cx="2120392" cy="332739"/>
            </a:xfrm>
            <a:prstGeom prst="downArrowCallou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pPr algn="ctr"/>
              <a:endParaRPr lang="ru-RU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xmlns="" id="{D68A5729-D42F-2A09-E25D-8CB819F2111B}"/>
                </a:ext>
              </a:extLst>
            </p:cNvPr>
            <p:cNvSpPr txBox="1"/>
            <p:nvPr/>
          </p:nvSpPr>
          <p:spPr>
            <a:xfrm>
              <a:off x="7188320" y="764441"/>
              <a:ext cx="1727200" cy="232382"/>
            </a:xfrm>
            <a:prstGeom prst="downArrowCallou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>
                  <a:latin typeface="Arial" panose="020B0604020202020204" pitchFamily="34" charset="0"/>
                  <a:cs typeface="Arial" panose="020B0604020202020204" pitchFamily="34" charset="0"/>
                </a:rPr>
                <a:t>ҚАУІПСІЗДІК НЕГІЗДЕРІ</a:t>
              </a:r>
            </a:p>
          </p:txBody>
        </p:sp>
      </p:grpSp>
      <p:sp>
        <p:nvSpPr>
          <p:cNvPr id="68" name="Прямоугольник 67"/>
          <p:cNvSpPr/>
          <p:nvPr/>
        </p:nvSpPr>
        <p:spPr>
          <a:xfrm>
            <a:off x="0" y="0"/>
            <a:ext cx="12192000" cy="306649"/>
          </a:xfrm>
          <a:prstGeom prst="rect">
            <a:avLst/>
          </a:prstGeom>
          <a:solidFill>
            <a:srgbClr val="C0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ТӘРБИЕШІЛЕР МЕН АТА-АНАЛАРҒА АРНАЛҒАН КЕҢЕСТЕР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5086570" y="261944"/>
            <a:ext cx="11040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ТҮСІНДІРУ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1504483" y="253915"/>
            <a:ext cx="10194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КӨРСЕТУ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9024687" y="271096"/>
            <a:ext cx="16371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БІРГЕ ОРЫНДАУ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600" y="2131005"/>
            <a:ext cx="1783080" cy="1783080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2433054" y="1556077"/>
            <a:ext cx="1951958" cy="1910504"/>
            <a:chOff x="2449626" y="1851200"/>
            <a:chExt cx="3708217" cy="3793553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449626" y="1851200"/>
              <a:ext cx="3708217" cy="3708217"/>
            </a:xfrm>
            <a:prstGeom prst="rect">
              <a:avLst/>
            </a:prstGeom>
          </p:spPr>
        </p:pic>
        <p:sp>
          <p:nvSpPr>
            <p:cNvPr id="5" name="Прямоугольник 4"/>
            <p:cNvSpPr/>
            <p:nvPr/>
          </p:nvSpPr>
          <p:spPr>
            <a:xfrm>
              <a:off x="5499696" y="2809185"/>
              <a:ext cx="630576" cy="3581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2664008" y="2844154"/>
              <a:ext cx="605790" cy="2171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2455349" y="4076406"/>
              <a:ext cx="891503" cy="286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2603505" y="5248830"/>
              <a:ext cx="605790" cy="3959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5542167" y="4097473"/>
              <a:ext cx="605790" cy="3517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5490194" y="5244742"/>
              <a:ext cx="605790" cy="3517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2359250" y="3401730"/>
            <a:ext cx="20649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 algn="ctr">
              <a:buFont typeface="Wingdings" panose="05000000000000000000" pitchFamily="2" charset="2"/>
              <a:buChar char="Ø"/>
            </a:pPr>
            <a:r>
              <a:rPr lang="ru-RU" sz="12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Ойыншықтарды</a:t>
            </a:r>
            <a:r>
              <a:rPr lang="ru-RU" sz="12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2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киімдерді</a:t>
            </a:r>
            <a:r>
              <a:rPr lang="ru-RU" sz="12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2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жемістерді</a:t>
            </a:r>
            <a:r>
              <a:rPr lang="ru-RU" sz="12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және</a:t>
            </a:r>
            <a:r>
              <a:rPr lang="ru-RU" sz="12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т.б</a:t>
            </a:r>
            <a:r>
              <a:rPr lang="ru-RU" sz="12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12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атайды</a:t>
            </a:r>
            <a:r>
              <a:rPr lang="ru-RU" sz="12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3198" y="4123390"/>
            <a:ext cx="1674653" cy="1674653"/>
          </a:xfrm>
          <a:prstGeom prst="rect">
            <a:avLst/>
          </a:prstGeom>
        </p:spPr>
      </p:pic>
      <p:cxnSp>
        <p:nvCxnSpPr>
          <p:cNvPr id="77" name="Прямая соединительная линия 76"/>
          <p:cNvCxnSpPr/>
          <p:nvPr/>
        </p:nvCxnSpPr>
        <p:spPr>
          <a:xfrm flipH="1">
            <a:off x="2186045" y="1207655"/>
            <a:ext cx="19973" cy="5627485"/>
          </a:xfrm>
          <a:prstGeom prst="line">
            <a:avLst/>
          </a:prstGeom>
          <a:ln>
            <a:solidFill>
              <a:srgbClr val="4E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79108" y="1714500"/>
            <a:ext cx="1569702" cy="1569702"/>
          </a:xfrm>
          <a:prstGeom prst="rect">
            <a:avLst/>
          </a:prstGeom>
        </p:spPr>
      </p:pic>
      <p:pic>
        <p:nvPicPr>
          <p:cNvPr id="1026" name="Picture 2" descr="мультяшный картинку двух летнего ребенка казахской национальности с карими глазами сравнивает предметы по: цвету, объему, форме кубиков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1881" y="4322352"/>
            <a:ext cx="1583745" cy="1583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78" name="Прямая соединительная линия 77"/>
          <p:cNvCxnSpPr/>
          <p:nvPr/>
        </p:nvCxnSpPr>
        <p:spPr>
          <a:xfrm flipH="1">
            <a:off x="6750732" y="1191150"/>
            <a:ext cx="19973" cy="5627485"/>
          </a:xfrm>
          <a:prstGeom prst="line">
            <a:avLst/>
          </a:prstGeom>
          <a:ln>
            <a:solidFill>
              <a:srgbClr val="4E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H="1">
            <a:off x="4490888" y="1196157"/>
            <a:ext cx="19973" cy="5627485"/>
          </a:xfrm>
          <a:prstGeom prst="line">
            <a:avLst/>
          </a:prstGeom>
          <a:ln>
            <a:solidFill>
              <a:srgbClr val="4E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40143" y="1603001"/>
            <a:ext cx="1482997" cy="148299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6664669" y="3169520"/>
            <a:ext cx="298328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Өзін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айнадан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ru-RU" sz="1100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фотосуреттерден</a:t>
            </a:r>
            <a:r>
              <a:rPr lang="ru-RU" sz="1100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және</a:t>
            </a:r>
            <a:r>
              <a:rPr lang="ru-RU" sz="1100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өзіне</a:t>
            </a:r>
            <a:r>
              <a:rPr lang="ru-RU" sz="1100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жақын</a:t>
            </a:r>
            <a:r>
              <a:rPr lang="ru-RU" sz="1100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ересектерді</a:t>
            </a:r>
            <a:r>
              <a:rPr lang="ru-RU" sz="1100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10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ата-анасын</a:t>
            </a:r>
            <a:r>
              <a:rPr lang="ru-RU" sz="1100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таниды</a:t>
            </a:r>
            <a:endParaRPr lang="ru-RU" sz="11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28429" y="5445288"/>
            <a:ext cx="1263167" cy="1263167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6770705" y="4958206"/>
            <a:ext cx="279227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Көкөністер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мен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жемістердің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бірнеше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түрін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ажыратады</a:t>
            </a:r>
            <a:endParaRPr lang="ru-RU" sz="11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220476" y="5878167"/>
            <a:ext cx="135399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Басқа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балалармен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ойнайды</a:t>
            </a:r>
            <a:endParaRPr lang="ru-RU" sz="1100" dirty="0"/>
          </a:p>
        </p:txBody>
      </p:sp>
      <p:pic>
        <p:nvPicPr>
          <p:cNvPr id="1030" name="Picture 6" descr="мультяшный картинка двух летнего ребенка казахской национальности с карими глазами различает несколько видов овощей и фруктов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986"/>
          <a:stretch/>
        </p:blipFill>
        <p:spPr bwMode="auto">
          <a:xfrm>
            <a:off x="7512441" y="3852370"/>
            <a:ext cx="1287744" cy="106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мультяшный картинку двух летнего ребенка казахской национальности с карими глазами знает дом и квартиру, где проживает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45889" y="1660451"/>
            <a:ext cx="1444455" cy="1444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84" name="Прямая соединительная линия 83"/>
          <p:cNvCxnSpPr/>
          <p:nvPr/>
        </p:nvCxnSpPr>
        <p:spPr>
          <a:xfrm flipH="1">
            <a:off x="9543006" y="1064059"/>
            <a:ext cx="19973" cy="5627485"/>
          </a:xfrm>
          <a:prstGeom prst="line">
            <a:avLst/>
          </a:prstGeom>
          <a:ln>
            <a:solidFill>
              <a:srgbClr val="4E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Рисунок 2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81342" y="3262401"/>
            <a:ext cx="1462211" cy="1462211"/>
          </a:xfrm>
          <a:prstGeom prst="rect">
            <a:avLst/>
          </a:prstGeom>
        </p:spPr>
      </p:pic>
      <p:sp>
        <p:nvSpPr>
          <p:cNvPr id="81" name="Прямоугольник 80"/>
          <p:cNvSpPr/>
          <p:nvPr/>
        </p:nvSpPr>
        <p:spPr>
          <a:xfrm>
            <a:off x="9584742" y="5028602"/>
            <a:ext cx="245541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ru-RU" sz="110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Өзі</a:t>
            </a:r>
            <a:r>
              <a:rPr lang="ru-RU" sz="1100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тұратын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үй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мен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пәтерді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көлік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құралдарының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кейбір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түрлерін</a:t>
            </a:r>
            <a:r>
              <a:rPr lang="ru-RU" sz="11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100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біледі</a:t>
            </a:r>
            <a:endParaRPr lang="ru-RU" sz="11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2734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4A66700E-970E-4D87-BF32-BFFC6D4956CB}"/>
              </a:ext>
            </a:extLst>
          </p:cNvPr>
          <p:cNvSpPr/>
          <p:nvPr/>
        </p:nvSpPr>
        <p:spPr>
          <a:xfrm>
            <a:off x="1221979" y="187757"/>
            <a:ext cx="97480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ДОКАЗАННЫЕ ФАКТОРЫ ВЛИЯНИЯ НА КАЧЕСТВО ОБРАЗОВАНИЯ</a:t>
            </a:r>
          </a:p>
        </p:txBody>
      </p:sp>
      <p:pic>
        <p:nvPicPr>
          <p:cNvPr id="13" name="Picture 2" descr="Home page - OECD">
            <a:extLst>
              <a:ext uri="{FF2B5EF4-FFF2-40B4-BE49-F238E27FC236}">
                <a16:creationId xmlns:a16="http://schemas.microsoft.com/office/drawing/2014/main" xmlns="" id="{D8809C80-336E-E67B-2032-FC11F0512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64861" y="10426839"/>
            <a:ext cx="107587" cy="5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Freeform 20"/>
          <p:cNvSpPr/>
          <p:nvPr/>
        </p:nvSpPr>
        <p:spPr>
          <a:xfrm>
            <a:off x="166543" y="98254"/>
            <a:ext cx="11785600" cy="564503"/>
          </a:xfrm>
          <a:custGeom>
            <a:avLst/>
            <a:gdLst/>
            <a:ahLst/>
            <a:cxnLst/>
            <a:rect l="l" t="t" r="r" b="b"/>
            <a:pathLst>
              <a:path w="5084720" h="1198080">
                <a:moveTo>
                  <a:pt x="4960260" y="1198080"/>
                </a:moveTo>
                <a:lnTo>
                  <a:pt x="124460" y="1198080"/>
                </a:lnTo>
                <a:cubicBezTo>
                  <a:pt x="55880" y="1198080"/>
                  <a:pt x="0" y="1142200"/>
                  <a:pt x="0" y="107362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4960260" y="0"/>
                </a:lnTo>
                <a:cubicBezTo>
                  <a:pt x="5028840" y="0"/>
                  <a:pt x="5084720" y="55880"/>
                  <a:pt x="5084720" y="124460"/>
                </a:cubicBezTo>
                <a:lnTo>
                  <a:pt x="5084720" y="1073620"/>
                </a:lnTo>
                <a:cubicBezTo>
                  <a:pt x="5084720" y="1142200"/>
                  <a:pt x="5028840" y="1198080"/>
                  <a:pt x="4960260" y="1198080"/>
                </a:cubicBezTo>
                <a:close/>
              </a:path>
            </a:pathLst>
          </a:custGeom>
          <a:solidFill>
            <a:srgbClr val="F6F6F6"/>
          </a:solidFill>
        </p:spPr>
      </p:sp>
      <p:sp>
        <p:nvSpPr>
          <p:cNvPr id="64" name="Прямоугольник 63"/>
          <p:cNvSpPr/>
          <p:nvPr/>
        </p:nvSpPr>
        <p:spPr>
          <a:xfrm>
            <a:off x="283835" y="152394"/>
            <a:ext cx="115040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сыныпқа барғанға дейін ҚҰЗЫРЕТТІЛІКТІ АРТТЫРУ</a:t>
            </a:r>
            <a:endParaRPr lang="kk-KZ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6" name="Группа 65"/>
          <p:cNvGrpSpPr/>
          <p:nvPr/>
        </p:nvGrpSpPr>
        <p:grpSpPr>
          <a:xfrm>
            <a:off x="421644" y="1831501"/>
            <a:ext cx="11348715" cy="1618281"/>
            <a:chOff x="2455910" y="7124702"/>
            <a:chExt cx="10333637" cy="2003506"/>
          </a:xfrm>
        </p:grpSpPr>
        <p:pic>
          <p:nvPicPr>
            <p:cNvPr id="67" name="object 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 flipV="1">
              <a:off x="2455910" y="7124702"/>
              <a:ext cx="10333637" cy="2003506"/>
            </a:xfrm>
            <a:prstGeom prst="rect">
              <a:avLst/>
            </a:prstGeom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</p:pic>
        <p:sp>
          <p:nvSpPr>
            <p:cNvPr id="68" name="TextBox 67"/>
            <p:cNvSpPr txBox="1"/>
            <p:nvPr/>
          </p:nvSpPr>
          <p:spPr>
            <a:xfrm rot="10800000" flipV="1">
              <a:off x="2922490" y="7823885"/>
              <a:ext cx="1182287" cy="4953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4806160" y="7930362"/>
              <a:ext cx="1397250" cy="8763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r>
                <a:rPr lang="ru-RU" sz="20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 </a:t>
              </a:r>
            </a:p>
            <a:p>
              <a:pPr algn="ctr" defTabSz="457200"/>
              <a:r>
                <a:rPr lang="kk-KZ" sz="20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жас</a:t>
              </a:r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Прямоугольник 69"/>
            <p:cNvSpPr/>
            <p:nvPr/>
          </p:nvSpPr>
          <p:spPr>
            <a:xfrm rot="10800000" flipH="1" flipV="1">
              <a:off x="6556609" y="8036628"/>
              <a:ext cx="1691873" cy="4953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r>
                <a:rPr lang="ru-RU" sz="20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 rot="10800000" flipV="1">
              <a:off x="8733865" y="7844070"/>
              <a:ext cx="1397250" cy="4953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 rot="10800000" flipV="1">
              <a:off x="10869185" y="7787033"/>
              <a:ext cx="1182291" cy="4953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3" name="Freeform 12"/>
          <p:cNvSpPr/>
          <p:nvPr/>
        </p:nvSpPr>
        <p:spPr>
          <a:xfrm>
            <a:off x="3956858" y="911848"/>
            <a:ext cx="1684194" cy="432224"/>
          </a:xfrm>
          <a:custGeom>
            <a:avLst/>
            <a:gdLst/>
            <a:ahLst/>
            <a:cxnLst/>
            <a:rect l="l" t="t" r="r" b="b"/>
            <a:pathLst>
              <a:path w="2763919" h="882511">
                <a:moveTo>
                  <a:pt x="0" y="0"/>
                </a:moveTo>
                <a:lnTo>
                  <a:pt x="2763918" y="0"/>
                </a:lnTo>
                <a:lnTo>
                  <a:pt x="2763918" y="882511"/>
                </a:lnTo>
                <a:lnTo>
                  <a:pt x="0" y="882511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4" name="Freeform 31"/>
          <p:cNvSpPr/>
          <p:nvPr/>
        </p:nvSpPr>
        <p:spPr>
          <a:xfrm>
            <a:off x="5668562" y="895828"/>
            <a:ext cx="1255940" cy="435451"/>
          </a:xfrm>
          <a:custGeom>
            <a:avLst/>
            <a:gdLst/>
            <a:ahLst/>
            <a:cxnLst/>
            <a:rect l="l" t="t" r="r" b="b"/>
            <a:pathLst>
              <a:path w="1226460" h="379088">
                <a:moveTo>
                  <a:pt x="0" y="0"/>
                </a:moveTo>
                <a:lnTo>
                  <a:pt x="1226460" y="0"/>
                </a:lnTo>
                <a:lnTo>
                  <a:pt x="1226460" y="379088"/>
                </a:lnTo>
                <a:lnTo>
                  <a:pt x="0" y="379088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5" name="TextBox 24"/>
          <p:cNvSpPr txBox="1"/>
          <p:nvPr/>
        </p:nvSpPr>
        <p:spPr>
          <a:xfrm>
            <a:off x="6534395" y="911355"/>
            <a:ext cx="5155074" cy="3277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2800"/>
              </a:lnSpc>
            </a:pPr>
            <a:r>
              <a:rPr lang="ru-RU" sz="20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ФИЗИКАЛЫҚ ТӘРБИЕ</a:t>
            </a:r>
            <a:endParaRPr lang="ru-RU" sz="2000" b="1" dirty="0">
              <a:solidFill>
                <a:srgbClr val="0E2F5F"/>
              </a:solidFill>
              <a:latin typeface="Aileron Ultra-Bold"/>
              <a:ea typeface="Aileron Ultra-Bold"/>
              <a:cs typeface="Aileron Ultra-Bold"/>
              <a:sym typeface="Aileron Ultra-Bold"/>
            </a:endParaRPr>
          </a:p>
        </p:txBody>
      </p:sp>
      <p:pic>
        <p:nvPicPr>
          <p:cNvPr id="77" name="Рисунок 76">
            <a:extLst>
              <a:ext uri="{FF2B5EF4-FFF2-40B4-BE49-F238E27FC236}">
                <a16:creationId xmlns:a16="http://schemas.microsoft.com/office/drawing/2014/main" xmlns="" id="{084F63F8-6A20-25D1-ABD7-29064974B1D7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4369" y="1821298"/>
            <a:ext cx="825593" cy="825593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xmlns="" id="{516F5818-0BFA-7E17-1394-EFA504901981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823285" y="1212079"/>
            <a:ext cx="1344349" cy="1150334"/>
          </a:xfrm>
          <a:prstGeom prst="rect">
            <a:avLst/>
          </a:prstGeom>
        </p:spPr>
      </p:pic>
      <p:sp>
        <p:nvSpPr>
          <p:cNvPr id="19" name="TextBox 24"/>
          <p:cNvSpPr txBox="1"/>
          <p:nvPr/>
        </p:nvSpPr>
        <p:spPr>
          <a:xfrm>
            <a:off x="-408507" y="957077"/>
            <a:ext cx="5155074" cy="3277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2800"/>
              </a:lnSpc>
            </a:pPr>
            <a:r>
              <a:rPr lang="kk-KZ" sz="20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ФИЗИКАЛЫҚ ДАМУ</a:t>
            </a:r>
            <a:endParaRPr lang="ru-RU" sz="2000" b="1" dirty="0">
              <a:solidFill>
                <a:srgbClr val="0E2F5F"/>
              </a:solidFill>
              <a:latin typeface="Aileron Ultra-Bold"/>
              <a:ea typeface="Aileron Ultra-Bold"/>
              <a:cs typeface="Aileron Ultra-Bold"/>
              <a:sym typeface="Aileron Ultra-Bold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2501621" y="3698384"/>
            <a:ext cx="5452406" cy="1925802"/>
            <a:chOff x="326631" y="3818971"/>
            <a:chExt cx="5087068" cy="2207485"/>
          </a:xfrm>
        </p:grpSpPr>
        <p:sp>
          <p:nvSpPr>
            <p:cNvPr id="28" name="Блок-схема: процесс 27"/>
            <p:cNvSpPr/>
            <p:nvPr/>
          </p:nvSpPr>
          <p:spPr>
            <a:xfrm>
              <a:off x="326631" y="3818971"/>
              <a:ext cx="5087068" cy="1905608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9" name="TextBox 26"/>
            <p:cNvSpPr txBox="1"/>
            <p:nvPr/>
          </p:nvSpPr>
          <p:spPr>
            <a:xfrm>
              <a:off x="352739" y="3920966"/>
              <a:ext cx="4768793" cy="210549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Жүреді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,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жүгіреді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, 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ересектердің</a:t>
              </a:r>
              <a:r>
                <a:rPr lang="ru-RU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көмегімен</a:t>
              </a:r>
              <a:r>
                <a:rPr lang="ru-RU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биікке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көтеріледі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және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түседі</a:t>
              </a:r>
              <a:endParaRPr lang="ru-RU" sz="1600" b="1" dirty="0" smtClean="0">
                <a:solidFill>
                  <a:srgbClr val="0070C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kk-KZ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Тамақ ішеді, </a:t>
              </a:r>
              <a:r>
                <a:rPr lang="kk-KZ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ересектердің бақылауымен </a:t>
              </a:r>
              <a:r>
                <a:rPr lang="kk-KZ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өзіне-өзі қызмет көрсету дағдыларына ие</a:t>
              </a:r>
            </a:p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kk-KZ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Ересектердің бақылауымен </a:t>
              </a:r>
              <a:r>
                <a:rPr lang="kk-KZ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ойын әрекеттерін орындайды</a:t>
              </a:r>
              <a:endParaRPr lang="ru-RU" sz="1600" b="1" dirty="0">
                <a:solidFill>
                  <a:srgbClr val="0070C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64090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4A66700E-970E-4D87-BF32-BFFC6D4956CB}"/>
              </a:ext>
            </a:extLst>
          </p:cNvPr>
          <p:cNvSpPr/>
          <p:nvPr/>
        </p:nvSpPr>
        <p:spPr>
          <a:xfrm>
            <a:off x="1221979" y="187757"/>
            <a:ext cx="97480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ДОКАЗАННЫЕ ФАКТОРЫ ВЛИЯНИЯ НА КАЧЕСТВО ОБРАЗОВАНИЯ</a:t>
            </a:r>
          </a:p>
        </p:txBody>
      </p:sp>
      <p:pic>
        <p:nvPicPr>
          <p:cNvPr id="13" name="Picture 2" descr="Home page - OECD">
            <a:extLst>
              <a:ext uri="{FF2B5EF4-FFF2-40B4-BE49-F238E27FC236}">
                <a16:creationId xmlns:a16="http://schemas.microsoft.com/office/drawing/2014/main" xmlns="" id="{D8809C80-336E-E67B-2032-FC11F0512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64861" y="10426839"/>
            <a:ext cx="107587" cy="5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Freeform 20"/>
          <p:cNvSpPr/>
          <p:nvPr/>
        </p:nvSpPr>
        <p:spPr>
          <a:xfrm>
            <a:off x="166543" y="98254"/>
            <a:ext cx="11785600" cy="564503"/>
          </a:xfrm>
          <a:custGeom>
            <a:avLst/>
            <a:gdLst/>
            <a:ahLst/>
            <a:cxnLst/>
            <a:rect l="l" t="t" r="r" b="b"/>
            <a:pathLst>
              <a:path w="5084720" h="1198080">
                <a:moveTo>
                  <a:pt x="4960260" y="1198080"/>
                </a:moveTo>
                <a:lnTo>
                  <a:pt x="124460" y="1198080"/>
                </a:lnTo>
                <a:cubicBezTo>
                  <a:pt x="55880" y="1198080"/>
                  <a:pt x="0" y="1142200"/>
                  <a:pt x="0" y="107362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4960260" y="0"/>
                </a:lnTo>
                <a:cubicBezTo>
                  <a:pt x="5028840" y="0"/>
                  <a:pt x="5084720" y="55880"/>
                  <a:pt x="5084720" y="124460"/>
                </a:cubicBezTo>
                <a:lnTo>
                  <a:pt x="5084720" y="1073620"/>
                </a:lnTo>
                <a:cubicBezTo>
                  <a:pt x="5084720" y="1142200"/>
                  <a:pt x="5028840" y="1198080"/>
                  <a:pt x="4960260" y="1198080"/>
                </a:cubicBezTo>
                <a:close/>
              </a:path>
            </a:pathLst>
          </a:custGeom>
          <a:solidFill>
            <a:srgbClr val="F6F6F6"/>
          </a:solidFill>
        </p:spPr>
      </p:sp>
      <p:sp>
        <p:nvSpPr>
          <p:cNvPr id="64" name="Прямоугольник 63"/>
          <p:cNvSpPr/>
          <p:nvPr/>
        </p:nvSpPr>
        <p:spPr>
          <a:xfrm>
            <a:off x="283835" y="152394"/>
            <a:ext cx="115040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сыныпқа барғанға дейін ҚҰЗЫРЕТТІЛІКТІ  АРТТЫРУ </a:t>
            </a:r>
            <a:endParaRPr lang="kk-KZ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6" name="Группа 65"/>
          <p:cNvGrpSpPr/>
          <p:nvPr/>
        </p:nvGrpSpPr>
        <p:grpSpPr>
          <a:xfrm>
            <a:off x="421644" y="1628393"/>
            <a:ext cx="11348715" cy="1821389"/>
            <a:chOff x="2455910" y="7124702"/>
            <a:chExt cx="10333637" cy="2003506"/>
          </a:xfrm>
        </p:grpSpPr>
        <p:pic>
          <p:nvPicPr>
            <p:cNvPr id="67" name="object 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 flipV="1">
              <a:off x="2455910" y="7124702"/>
              <a:ext cx="10333637" cy="2003506"/>
            </a:xfrm>
            <a:prstGeom prst="rect">
              <a:avLst/>
            </a:prstGeom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</p:pic>
        <p:sp>
          <p:nvSpPr>
            <p:cNvPr id="68" name="TextBox 67"/>
            <p:cNvSpPr txBox="1"/>
            <p:nvPr/>
          </p:nvSpPr>
          <p:spPr>
            <a:xfrm rot="10800000" flipV="1">
              <a:off x="2922490" y="7851504"/>
              <a:ext cx="1182287" cy="4401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kk-KZ" sz="20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4806160" y="7930361"/>
              <a:ext cx="1397250" cy="778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r>
                <a:rPr lang="ru-RU" sz="20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 </a:t>
              </a:r>
            </a:p>
            <a:p>
              <a:pPr algn="ctr" defTabSz="457200"/>
              <a:r>
                <a:rPr lang="kk-KZ" sz="20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жас</a:t>
              </a:r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Прямоугольник 69"/>
            <p:cNvSpPr/>
            <p:nvPr/>
          </p:nvSpPr>
          <p:spPr>
            <a:xfrm rot="10800000" flipH="1" flipV="1">
              <a:off x="6556609" y="8064246"/>
              <a:ext cx="1691873" cy="4401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 rot="10800000" flipV="1">
              <a:off x="8733865" y="7871688"/>
              <a:ext cx="1397250" cy="4401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 rot="10800000" flipV="1">
              <a:off x="10869185" y="7814652"/>
              <a:ext cx="1182291" cy="4401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3" name="Freeform 12"/>
          <p:cNvSpPr/>
          <p:nvPr/>
        </p:nvSpPr>
        <p:spPr>
          <a:xfrm>
            <a:off x="4746567" y="906444"/>
            <a:ext cx="1684194" cy="432224"/>
          </a:xfrm>
          <a:custGeom>
            <a:avLst/>
            <a:gdLst/>
            <a:ahLst/>
            <a:cxnLst/>
            <a:rect l="l" t="t" r="r" b="b"/>
            <a:pathLst>
              <a:path w="2763919" h="882511">
                <a:moveTo>
                  <a:pt x="0" y="0"/>
                </a:moveTo>
                <a:lnTo>
                  <a:pt x="2763918" y="0"/>
                </a:lnTo>
                <a:lnTo>
                  <a:pt x="2763918" y="882511"/>
                </a:lnTo>
                <a:lnTo>
                  <a:pt x="0" y="882511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4" name="Freeform 31"/>
          <p:cNvSpPr/>
          <p:nvPr/>
        </p:nvSpPr>
        <p:spPr>
          <a:xfrm>
            <a:off x="6471100" y="887070"/>
            <a:ext cx="1255940" cy="435451"/>
          </a:xfrm>
          <a:custGeom>
            <a:avLst/>
            <a:gdLst/>
            <a:ahLst/>
            <a:cxnLst/>
            <a:rect l="l" t="t" r="r" b="b"/>
            <a:pathLst>
              <a:path w="1226460" h="379088">
                <a:moveTo>
                  <a:pt x="0" y="0"/>
                </a:moveTo>
                <a:lnTo>
                  <a:pt x="1226460" y="0"/>
                </a:lnTo>
                <a:lnTo>
                  <a:pt x="1226460" y="379088"/>
                </a:lnTo>
                <a:lnTo>
                  <a:pt x="0" y="379088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5" name="TextBox 24"/>
          <p:cNvSpPr txBox="1"/>
          <p:nvPr/>
        </p:nvSpPr>
        <p:spPr>
          <a:xfrm>
            <a:off x="7199245" y="933532"/>
            <a:ext cx="5155074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2800"/>
              </a:lnSpc>
            </a:pPr>
            <a:r>
              <a:rPr lang="ru-RU" sz="20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СӨЙЛЕУДІ ДАМЫТУ, САУАТ АШУ</a:t>
            </a:r>
            <a:endParaRPr lang="ru-RU" sz="2000" b="1" dirty="0">
              <a:solidFill>
                <a:srgbClr val="0E2F5F"/>
              </a:solidFill>
              <a:latin typeface="Aileron Ultra-Bold"/>
              <a:ea typeface="Aileron Ultra-Bold"/>
              <a:cs typeface="Aileron Ultra-Bold"/>
              <a:sym typeface="Aileron Ultra-Bold"/>
            </a:endParaRPr>
          </a:p>
        </p:txBody>
      </p:sp>
      <p:pic>
        <p:nvPicPr>
          <p:cNvPr id="77" name="Рисунок 76">
            <a:extLst>
              <a:ext uri="{FF2B5EF4-FFF2-40B4-BE49-F238E27FC236}">
                <a16:creationId xmlns:a16="http://schemas.microsoft.com/office/drawing/2014/main" xmlns="" id="{084F63F8-6A20-25D1-ABD7-29064974B1D7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4369" y="1821298"/>
            <a:ext cx="825593" cy="825593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xmlns="" id="{516F5818-0BFA-7E17-1394-EFA504901981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823285" y="1212079"/>
            <a:ext cx="1344349" cy="1150334"/>
          </a:xfrm>
          <a:prstGeom prst="rect">
            <a:avLst/>
          </a:prstGeom>
        </p:spPr>
      </p:pic>
      <p:sp>
        <p:nvSpPr>
          <p:cNvPr id="19" name="TextBox 24"/>
          <p:cNvSpPr txBox="1"/>
          <p:nvPr/>
        </p:nvSpPr>
        <p:spPr>
          <a:xfrm>
            <a:off x="-75916" y="967026"/>
            <a:ext cx="5155074" cy="3277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2800"/>
              </a:lnSpc>
            </a:pPr>
            <a:r>
              <a:rPr lang="ru-RU" sz="20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КОММУНИКАТИВТІК ДАҒДЫЛАР</a:t>
            </a:r>
            <a:endParaRPr lang="ru-RU" sz="2000" b="1" dirty="0">
              <a:solidFill>
                <a:srgbClr val="0E2F5F"/>
              </a:solidFill>
              <a:latin typeface="Aileron Ultra-Bold"/>
              <a:ea typeface="Aileron Ultra-Bold"/>
              <a:cs typeface="Aileron Ultra-Bold"/>
              <a:sym typeface="Aileron Ultra-Bold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2466403" y="3560599"/>
            <a:ext cx="5662989" cy="1374655"/>
            <a:chOff x="293773" y="3593111"/>
            <a:chExt cx="5283542" cy="1605023"/>
          </a:xfrm>
        </p:grpSpPr>
        <p:sp>
          <p:nvSpPr>
            <p:cNvPr id="28" name="Блок-схема: процесс 27"/>
            <p:cNvSpPr/>
            <p:nvPr/>
          </p:nvSpPr>
          <p:spPr>
            <a:xfrm>
              <a:off x="316610" y="3593111"/>
              <a:ext cx="5260705" cy="1515627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9" name="TextBox 26"/>
            <p:cNvSpPr txBox="1"/>
            <p:nvPr/>
          </p:nvSpPr>
          <p:spPr>
            <a:xfrm>
              <a:off x="293773" y="3703730"/>
              <a:ext cx="5084867" cy="149440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Ересектердің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айтқанын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түсінеді</a:t>
              </a:r>
              <a:r>
                <a:rPr lang="ru-RU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,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қарапайым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сұрақтарға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жауап</a:t>
              </a:r>
              <a:r>
                <a:rPr lang="ru-RU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береді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,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өз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пікірін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айтады</a:t>
              </a:r>
              <a:endParaRPr lang="ru-RU" sz="1600" b="1" dirty="0">
                <a:solidFill>
                  <a:srgbClr val="00206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kk-KZ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Дауысты және дауыссыз дыбыстарды </a:t>
              </a:r>
              <a:r>
                <a:rPr lang="kk-KZ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дұрыс айтады</a:t>
              </a:r>
              <a:endParaRPr lang="ru-RU" sz="1600" b="1" dirty="0">
                <a:solidFill>
                  <a:srgbClr val="0070C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439142" y="1628393"/>
            <a:ext cx="11348715" cy="1821389"/>
            <a:chOff x="2455910" y="7124702"/>
            <a:chExt cx="10333637" cy="2003506"/>
          </a:xfrm>
        </p:grpSpPr>
        <p:pic>
          <p:nvPicPr>
            <p:cNvPr id="41" name="object 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 flipV="1">
              <a:off x="2455910" y="7124702"/>
              <a:ext cx="10333637" cy="2003506"/>
            </a:xfrm>
            <a:prstGeom prst="rect">
              <a:avLst/>
            </a:prstGeom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</p:pic>
        <p:sp>
          <p:nvSpPr>
            <p:cNvPr id="42" name="TextBox 41"/>
            <p:cNvSpPr txBox="1"/>
            <p:nvPr/>
          </p:nvSpPr>
          <p:spPr>
            <a:xfrm rot="10800000" flipV="1">
              <a:off x="2922490" y="7851504"/>
              <a:ext cx="1182287" cy="4401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kk-KZ" sz="20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4806160" y="7930361"/>
              <a:ext cx="1397250" cy="778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r>
                <a:rPr lang="ru-RU" sz="20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 </a:t>
              </a:r>
            </a:p>
            <a:p>
              <a:pPr algn="ctr" defTabSz="457200"/>
              <a:r>
                <a:rPr lang="kk-KZ" sz="20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жас</a:t>
              </a:r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Прямоугольник 43"/>
            <p:cNvSpPr/>
            <p:nvPr/>
          </p:nvSpPr>
          <p:spPr>
            <a:xfrm rot="10800000" flipH="1" flipV="1">
              <a:off x="6556609" y="8064246"/>
              <a:ext cx="1691873" cy="4401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 rot="10800000" flipV="1">
              <a:off x="8733865" y="7871688"/>
              <a:ext cx="1397250" cy="4401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 rot="10800000" flipV="1">
              <a:off x="10869185" y="7814652"/>
              <a:ext cx="1182291" cy="4401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48845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4A66700E-970E-4D87-BF32-BFFC6D4956CB}"/>
              </a:ext>
            </a:extLst>
          </p:cNvPr>
          <p:cNvSpPr/>
          <p:nvPr/>
        </p:nvSpPr>
        <p:spPr>
          <a:xfrm>
            <a:off x="1221979" y="187757"/>
            <a:ext cx="97480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ДОКАЗАННЫЕ ФАКТОРЫ ВЛИЯНИЯ НА КАЧЕСТВО ОБРАЗОВАНИЯ</a:t>
            </a:r>
          </a:p>
        </p:txBody>
      </p:sp>
      <p:pic>
        <p:nvPicPr>
          <p:cNvPr id="13" name="Picture 2" descr="Home page - OECD">
            <a:extLst>
              <a:ext uri="{FF2B5EF4-FFF2-40B4-BE49-F238E27FC236}">
                <a16:creationId xmlns:a16="http://schemas.microsoft.com/office/drawing/2014/main" xmlns="" id="{D8809C80-336E-E67B-2032-FC11F0512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64861" y="10426839"/>
            <a:ext cx="107587" cy="5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Freeform 20"/>
          <p:cNvSpPr/>
          <p:nvPr/>
        </p:nvSpPr>
        <p:spPr>
          <a:xfrm>
            <a:off x="166543" y="98254"/>
            <a:ext cx="11785600" cy="564503"/>
          </a:xfrm>
          <a:custGeom>
            <a:avLst/>
            <a:gdLst/>
            <a:ahLst/>
            <a:cxnLst/>
            <a:rect l="l" t="t" r="r" b="b"/>
            <a:pathLst>
              <a:path w="5084720" h="1198080">
                <a:moveTo>
                  <a:pt x="4960260" y="1198080"/>
                </a:moveTo>
                <a:lnTo>
                  <a:pt x="124460" y="1198080"/>
                </a:lnTo>
                <a:cubicBezTo>
                  <a:pt x="55880" y="1198080"/>
                  <a:pt x="0" y="1142200"/>
                  <a:pt x="0" y="107362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4960260" y="0"/>
                </a:lnTo>
                <a:cubicBezTo>
                  <a:pt x="5028840" y="0"/>
                  <a:pt x="5084720" y="55880"/>
                  <a:pt x="5084720" y="124460"/>
                </a:cubicBezTo>
                <a:lnTo>
                  <a:pt x="5084720" y="1073620"/>
                </a:lnTo>
                <a:cubicBezTo>
                  <a:pt x="5084720" y="1142200"/>
                  <a:pt x="5028840" y="1198080"/>
                  <a:pt x="4960260" y="1198080"/>
                </a:cubicBezTo>
                <a:close/>
              </a:path>
            </a:pathLst>
          </a:custGeom>
          <a:solidFill>
            <a:srgbClr val="F6F6F6"/>
          </a:solidFill>
        </p:spPr>
      </p:sp>
      <p:sp>
        <p:nvSpPr>
          <p:cNvPr id="64" name="Прямоугольник 63"/>
          <p:cNvSpPr/>
          <p:nvPr/>
        </p:nvSpPr>
        <p:spPr>
          <a:xfrm>
            <a:off x="283835" y="152394"/>
            <a:ext cx="115040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сыныпқа барғанға дейін ҚҰЗЫРЕТТІЛІКТІ АРТТЫРУ</a:t>
            </a:r>
            <a:endParaRPr lang="kk-KZ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6" name="Группа 65"/>
          <p:cNvGrpSpPr/>
          <p:nvPr/>
        </p:nvGrpSpPr>
        <p:grpSpPr>
          <a:xfrm>
            <a:off x="439142" y="1607611"/>
            <a:ext cx="11348715" cy="1821389"/>
            <a:chOff x="2455910" y="7124702"/>
            <a:chExt cx="10333637" cy="2003506"/>
          </a:xfrm>
        </p:grpSpPr>
        <p:pic>
          <p:nvPicPr>
            <p:cNvPr id="67" name="object 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 flipV="1">
              <a:off x="2455910" y="7124702"/>
              <a:ext cx="10333637" cy="2003506"/>
            </a:xfrm>
            <a:prstGeom prst="rect">
              <a:avLst/>
            </a:prstGeom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</p:pic>
        <p:sp>
          <p:nvSpPr>
            <p:cNvPr id="68" name="TextBox 67"/>
            <p:cNvSpPr txBox="1"/>
            <p:nvPr/>
          </p:nvSpPr>
          <p:spPr>
            <a:xfrm rot="10800000" flipV="1">
              <a:off x="2922490" y="7851504"/>
              <a:ext cx="1182287" cy="4401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4806160" y="7930360"/>
              <a:ext cx="1397250" cy="778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r>
                <a:rPr lang="ru-RU" sz="20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 </a:t>
              </a:r>
            </a:p>
            <a:p>
              <a:pPr algn="ctr" defTabSz="457200"/>
              <a:r>
                <a:rPr lang="kk-KZ" sz="20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жас</a:t>
              </a:r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Прямоугольник 69"/>
            <p:cNvSpPr/>
            <p:nvPr/>
          </p:nvSpPr>
          <p:spPr>
            <a:xfrm rot="10800000" flipH="1" flipV="1">
              <a:off x="6556609" y="8064245"/>
              <a:ext cx="1691873" cy="4401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 rot="10800000" flipV="1">
              <a:off x="8733865" y="7871688"/>
              <a:ext cx="1397250" cy="4401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 rot="10800000" flipV="1">
              <a:off x="10869185" y="7814652"/>
              <a:ext cx="1182291" cy="4401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3" name="Freeform 12"/>
          <p:cNvSpPr/>
          <p:nvPr/>
        </p:nvSpPr>
        <p:spPr>
          <a:xfrm>
            <a:off x="4609480" y="819319"/>
            <a:ext cx="1684194" cy="575862"/>
          </a:xfrm>
          <a:custGeom>
            <a:avLst/>
            <a:gdLst/>
            <a:ahLst/>
            <a:cxnLst/>
            <a:rect l="l" t="t" r="r" b="b"/>
            <a:pathLst>
              <a:path w="2763919" h="882511">
                <a:moveTo>
                  <a:pt x="0" y="0"/>
                </a:moveTo>
                <a:lnTo>
                  <a:pt x="2763918" y="0"/>
                </a:lnTo>
                <a:lnTo>
                  <a:pt x="2763918" y="882511"/>
                </a:lnTo>
                <a:lnTo>
                  <a:pt x="0" y="882511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4" name="Freeform 31"/>
          <p:cNvSpPr/>
          <p:nvPr/>
        </p:nvSpPr>
        <p:spPr>
          <a:xfrm>
            <a:off x="6332713" y="819318"/>
            <a:ext cx="983572" cy="575863"/>
          </a:xfrm>
          <a:custGeom>
            <a:avLst/>
            <a:gdLst/>
            <a:ahLst/>
            <a:cxnLst/>
            <a:rect l="l" t="t" r="r" b="b"/>
            <a:pathLst>
              <a:path w="1226460" h="379088">
                <a:moveTo>
                  <a:pt x="0" y="0"/>
                </a:moveTo>
                <a:lnTo>
                  <a:pt x="1226460" y="0"/>
                </a:lnTo>
                <a:lnTo>
                  <a:pt x="1226460" y="379088"/>
                </a:lnTo>
                <a:lnTo>
                  <a:pt x="0" y="379088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5" name="TextBox 24"/>
          <p:cNvSpPr txBox="1"/>
          <p:nvPr/>
        </p:nvSpPr>
        <p:spPr>
          <a:xfrm>
            <a:off x="6332713" y="954179"/>
            <a:ext cx="5867583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2800"/>
              </a:lnSpc>
            </a:pPr>
            <a:r>
              <a:rPr lang="kk-KZ" sz="20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МАТЕМАТИКА НЕГІЗДЕРІ</a:t>
            </a:r>
            <a:endParaRPr lang="ru-RU" sz="2000" b="1" dirty="0">
              <a:solidFill>
                <a:srgbClr val="0E2F5F"/>
              </a:solidFill>
              <a:latin typeface="Aileron Ultra-Bold"/>
              <a:ea typeface="Aileron Ultra-Bold"/>
              <a:cs typeface="Aileron Ultra-Bold"/>
              <a:sym typeface="Aileron Ultra-Bold"/>
            </a:endParaRPr>
          </a:p>
        </p:txBody>
      </p:sp>
      <p:pic>
        <p:nvPicPr>
          <p:cNvPr id="77" name="Рисунок 76">
            <a:extLst>
              <a:ext uri="{FF2B5EF4-FFF2-40B4-BE49-F238E27FC236}">
                <a16:creationId xmlns:a16="http://schemas.microsoft.com/office/drawing/2014/main" xmlns="" id="{084F63F8-6A20-25D1-ABD7-29064974B1D7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4369" y="1821298"/>
            <a:ext cx="825593" cy="825593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xmlns="" id="{516F5818-0BFA-7E17-1394-EFA504901981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823285" y="1212079"/>
            <a:ext cx="1344349" cy="1150334"/>
          </a:xfrm>
          <a:prstGeom prst="rect">
            <a:avLst/>
          </a:prstGeom>
        </p:spPr>
      </p:pic>
      <p:sp>
        <p:nvSpPr>
          <p:cNvPr id="19" name="TextBox 24"/>
          <p:cNvSpPr txBox="1"/>
          <p:nvPr/>
        </p:nvSpPr>
        <p:spPr>
          <a:xfrm>
            <a:off x="-232096" y="785041"/>
            <a:ext cx="5155074" cy="6867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2800"/>
              </a:lnSpc>
            </a:pPr>
            <a:r>
              <a:rPr lang="ru-RU" sz="20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ТАНЫМДЫҚ ЖӘНЕ ЗИЯТКЕРЛІК ДАҒДЫЛАР</a:t>
            </a:r>
            <a:endParaRPr lang="ru-RU" sz="2000" b="1" dirty="0">
              <a:solidFill>
                <a:srgbClr val="0E2F5F"/>
              </a:solidFill>
              <a:latin typeface="Aileron Ultra-Bold"/>
              <a:ea typeface="Aileron Ultra-Bold"/>
              <a:cs typeface="Aileron Ultra-Bold"/>
              <a:sym typeface="Aileron Ultra-Bold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2490879" y="3560599"/>
            <a:ext cx="6173981" cy="1303344"/>
            <a:chOff x="316609" y="3593111"/>
            <a:chExt cx="5760295" cy="1468440"/>
          </a:xfrm>
        </p:grpSpPr>
        <p:sp>
          <p:nvSpPr>
            <p:cNvPr id="28" name="Блок-схема: процесс 27"/>
            <p:cNvSpPr/>
            <p:nvPr/>
          </p:nvSpPr>
          <p:spPr>
            <a:xfrm>
              <a:off x="316609" y="3593111"/>
              <a:ext cx="5760295" cy="1421770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9" name="TextBox 26"/>
            <p:cNvSpPr txBox="1"/>
            <p:nvPr/>
          </p:nvSpPr>
          <p:spPr>
            <a:xfrm>
              <a:off x="334801" y="3674499"/>
              <a:ext cx="5742103" cy="138705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Ересектердің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ауызша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нұсқауы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 мен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үлгі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бойынша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тапсырмаларды</a:t>
              </a:r>
              <a:r>
                <a:rPr lang="ru-RU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орындайды</a:t>
              </a:r>
              <a:endParaRPr lang="ru-RU" sz="1600" b="1" dirty="0" smtClean="0">
                <a:solidFill>
                  <a:srgbClr val="00206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Заттардың</a:t>
              </a:r>
              <a:r>
                <a:rPr lang="ru-RU" sz="1600" b="1" dirty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негізгі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түстерін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,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пішінін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,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көлемін</a:t>
              </a:r>
              <a:r>
                <a:rPr lang="ru-RU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ажыратады</a:t>
              </a:r>
              <a:endParaRPr lang="ru-RU" sz="1600" b="1" dirty="0" smtClean="0">
                <a:solidFill>
                  <a:srgbClr val="00206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Дөңгелек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және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сопақша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пішінге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ұқсас</a:t>
              </a:r>
              <a:r>
                <a:rPr lang="ru-RU" sz="1600" b="1" dirty="0" smtClean="0">
                  <a:solidFill>
                    <a:srgbClr val="0070C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заттардың</a:t>
              </a:r>
              <a:r>
                <a:rPr lang="ru-RU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суретін</a:t>
              </a:r>
              <a:r>
                <a:rPr lang="ru-RU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салады</a:t>
              </a:r>
              <a:endParaRPr lang="ru-RU" sz="1600" b="1" dirty="0" smtClean="0">
                <a:solidFill>
                  <a:srgbClr val="00206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4999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4A66700E-970E-4D87-BF32-BFFC6D4956CB}"/>
              </a:ext>
            </a:extLst>
          </p:cNvPr>
          <p:cNvSpPr/>
          <p:nvPr/>
        </p:nvSpPr>
        <p:spPr>
          <a:xfrm>
            <a:off x="1221979" y="187757"/>
            <a:ext cx="97480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ДОКАЗАННЫЕ ФАКТОРЫ ВЛИЯНИЯ НА КАЧЕСТВО ОБРАЗОВАНИЯ</a:t>
            </a:r>
          </a:p>
        </p:txBody>
      </p:sp>
      <p:pic>
        <p:nvPicPr>
          <p:cNvPr id="13" name="Picture 2" descr="Home page - OECD">
            <a:extLst>
              <a:ext uri="{FF2B5EF4-FFF2-40B4-BE49-F238E27FC236}">
                <a16:creationId xmlns:a16="http://schemas.microsoft.com/office/drawing/2014/main" xmlns="" id="{D8809C80-336E-E67B-2032-FC11F0512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64861" y="10426839"/>
            <a:ext cx="107587" cy="5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Freeform 20"/>
          <p:cNvSpPr/>
          <p:nvPr/>
        </p:nvSpPr>
        <p:spPr>
          <a:xfrm>
            <a:off x="191123" y="49556"/>
            <a:ext cx="11785600" cy="564503"/>
          </a:xfrm>
          <a:custGeom>
            <a:avLst/>
            <a:gdLst/>
            <a:ahLst/>
            <a:cxnLst/>
            <a:rect l="l" t="t" r="r" b="b"/>
            <a:pathLst>
              <a:path w="5084720" h="1198080">
                <a:moveTo>
                  <a:pt x="4960260" y="1198080"/>
                </a:moveTo>
                <a:lnTo>
                  <a:pt x="124460" y="1198080"/>
                </a:lnTo>
                <a:cubicBezTo>
                  <a:pt x="55880" y="1198080"/>
                  <a:pt x="0" y="1142200"/>
                  <a:pt x="0" y="107362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4960260" y="0"/>
                </a:lnTo>
                <a:cubicBezTo>
                  <a:pt x="5028840" y="0"/>
                  <a:pt x="5084720" y="55880"/>
                  <a:pt x="5084720" y="124460"/>
                </a:cubicBezTo>
                <a:lnTo>
                  <a:pt x="5084720" y="1073620"/>
                </a:lnTo>
                <a:cubicBezTo>
                  <a:pt x="5084720" y="1142200"/>
                  <a:pt x="5028840" y="1198080"/>
                  <a:pt x="4960260" y="1198080"/>
                </a:cubicBezTo>
                <a:close/>
              </a:path>
            </a:pathLst>
          </a:custGeom>
          <a:solidFill>
            <a:srgbClr val="F6F6F6"/>
          </a:solidFill>
        </p:spPr>
      </p:sp>
      <p:sp>
        <p:nvSpPr>
          <p:cNvPr id="64" name="Прямоугольник 63"/>
          <p:cNvSpPr/>
          <p:nvPr/>
        </p:nvSpPr>
        <p:spPr>
          <a:xfrm>
            <a:off x="283835" y="152394"/>
            <a:ext cx="115040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сыныпқа </a:t>
            </a:r>
            <a:r>
              <a:rPr lang="kk-K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барғанға </a:t>
            </a:r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 </a:t>
            </a:r>
            <a:r>
              <a:rPr lang="kk-K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құзыреттілікті </a:t>
            </a:r>
            <a:r>
              <a:rPr lang="kk-K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арттыру</a:t>
            </a:r>
          </a:p>
        </p:txBody>
      </p:sp>
      <p:grpSp>
        <p:nvGrpSpPr>
          <p:cNvPr id="66" name="Группа 65"/>
          <p:cNvGrpSpPr/>
          <p:nvPr/>
        </p:nvGrpSpPr>
        <p:grpSpPr>
          <a:xfrm>
            <a:off x="421644" y="1699606"/>
            <a:ext cx="11348715" cy="1555513"/>
            <a:chOff x="2455910" y="7124702"/>
            <a:chExt cx="10333637" cy="2003506"/>
          </a:xfrm>
        </p:grpSpPr>
        <p:pic>
          <p:nvPicPr>
            <p:cNvPr id="67" name="object 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 flipV="1">
              <a:off x="2455910" y="7124702"/>
              <a:ext cx="10333637" cy="2003506"/>
            </a:xfrm>
            <a:prstGeom prst="rect">
              <a:avLst/>
            </a:prstGeom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</p:pic>
        <p:sp>
          <p:nvSpPr>
            <p:cNvPr id="68" name="TextBox 67"/>
            <p:cNvSpPr txBox="1"/>
            <p:nvPr/>
          </p:nvSpPr>
          <p:spPr>
            <a:xfrm rot="10800000" flipV="1">
              <a:off x="2922490" y="7813891"/>
              <a:ext cx="1182287" cy="5153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4806160" y="7721295"/>
              <a:ext cx="1397250" cy="9117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r>
                <a:rPr lang="ru-RU" sz="20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 </a:t>
              </a:r>
            </a:p>
            <a:p>
              <a:pPr algn="ctr" defTabSz="457200"/>
              <a:r>
                <a:rPr lang="ru-RU" sz="2000" b="1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жас</a:t>
              </a:r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Прямоугольник 69"/>
            <p:cNvSpPr/>
            <p:nvPr/>
          </p:nvSpPr>
          <p:spPr>
            <a:xfrm rot="10800000" flipH="1" flipV="1">
              <a:off x="6622701" y="7885528"/>
              <a:ext cx="1691873" cy="5153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 rot="10800000" flipV="1">
              <a:off x="8733865" y="7834075"/>
              <a:ext cx="1397250" cy="5153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 rot="10800000" flipV="1">
              <a:off x="10869185" y="7777038"/>
              <a:ext cx="1182291" cy="5153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3" name="Freeform 12"/>
          <p:cNvSpPr/>
          <p:nvPr/>
        </p:nvSpPr>
        <p:spPr>
          <a:xfrm>
            <a:off x="4641697" y="900767"/>
            <a:ext cx="1825053" cy="662953"/>
          </a:xfrm>
          <a:custGeom>
            <a:avLst/>
            <a:gdLst/>
            <a:ahLst/>
            <a:cxnLst/>
            <a:rect l="l" t="t" r="r" b="b"/>
            <a:pathLst>
              <a:path w="2763919" h="882511">
                <a:moveTo>
                  <a:pt x="0" y="0"/>
                </a:moveTo>
                <a:lnTo>
                  <a:pt x="2763918" y="0"/>
                </a:lnTo>
                <a:lnTo>
                  <a:pt x="2763918" y="882511"/>
                </a:lnTo>
                <a:lnTo>
                  <a:pt x="0" y="882511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4" name="Freeform 31"/>
          <p:cNvSpPr/>
          <p:nvPr/>
        </p:nvSpPr>
        <p:spPr>
          <a:xfrm>
            <a:off x="6466750" y="903419"/>
            <a:ext cx="983572" cy="669814"/>
          </a:xfrm>
          <a:custGeom>
            <a:avLst/>
            <a:gdLst/>
            <a:ahLst/>
            <a:cxnLst/>
            <a:rect l="l" t="t" r="r" b="b"/>
            <a:pathLst>
              <a:path w="1226460" h="379088">
                <a:moveTo>
                  <a:pt x="0" y="0"/>
                </a:moveTo>
                <a:lnTo>
                  <a:pt x="1226460" y="0"/>
                </a:lnTo>
                <a:lnTo>
                  <a:pt x="1226460" y="379088"/>
                </a:lnTo>
                <a:lnTo>
                  <a:pt x="0" y="379088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5" name="TextBox 24"/>
          <p:cNvSpPr txBox="1"/>
          <p:nvPr/>
        </p:nvSpPr>
        <p:spPr>
          <a:xfrm>
            <a:off x="6498968" y="837786"/>
            <a:ext cx="5867583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2800"/>
              </a:lnSpc>
            </a:pPr>
            <a:r>
              <a:rPr lang="ru-RU" sz="20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ҚОРШАҒАН ОРТАМЕН </a:t>
            </a:r>
          </a:p>
          <a:p>
            <a:pPr algn="ctr" defTabSz="457200">
              <a:lnSpc>
                <a:spcPts val="2800"/>
              </a:lnSpc>
            </a:pPr>
            <a:r>
              <a:rPr lang="ru-RU" sz="20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ТАНЫСТЫРУ</a:t>
            </a:r>
            <a:endParaRPr lang="ru-RU" sz="2000" b="1" dirty="0">
              <a:solidFill>
                <a:srgbClr val="0E2F5F"/>
              </a:solidFill>
              <a:latin typeface="Aileron Ultra-Bold"/>
              <a:ea typeface="Aileron Ultra-Bold"/>
              <a:cs typeface="Aileron Ultra-Bold"/>
              <a:sym typeface="Aileron Ultra-Bold"/>
            </a:endParaRPr>
          </a:p>
        </p:txBody>
      </p:sp>
      <p:pic>
        <p:nvPicPr>
          <p:cNvPr id="77" name="Рисунок 76">
            <a:extLst>
              <a:ext uri="{FF2B5EF4-FFF2-40B4-BE49-F238E27FC236}">
                <a16:creationId xmlns:a16="http://schemas.microsoft.com/office/drawing/2014/main" xmlns="" id="{084F63F8-6A20-25D1-ABD7-29064974B1D7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4369" y="1821298"/>
            <a:ext cx="825593" cy="825593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xmlns="" id="{516F5818-0BFA-7E17-1394-EFA504901981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785790" y="1366407"/>
            <a:ext cx="1344349" cy="1150334"/>
          </a:xfrm>
          <a:prstGeom prst="rect">
            <a:avLst/>
          </a:prstGeom>
        </p:spPr>
      </p:pic>
      <p:sp>
        <p:nvSpPr>
          <p:cNvPr id="19" name="TextBox 24"/>
          <p:cNvSpPr txBox="1"/>
          <p:nvPr/>
        </p:nvSpPr>
        <p:spPr>
          <a:xfrm>
            <a:off x="-229917" y="886442"/>
            <a:ext cx="5155074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2800"/>
              </a:lnSpc>
            </a:pPr>
            <a:r>
              <a:rPr lang="ru-RU" sz="2400" b="1" dirty="0" err="1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Әлеуметтік-эмоционалды</a:t>
            </a:r>
            <a:r>
              <a:rPr lang="ru-RU" sz="2400" b="1" dirty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 </a:t>
            </a:r>
            <a:endParaRPr lang="ru-RU" sz="2400" b="1" dirty="0" smtClean="0">
              <a:solidFill>
                <a:srgbClr val="0E2F5F"/>
              </a:solidFill>
              <a:latin typeface="Aileron Ultra-Bold"/>
              <a:ea typeface="Aileron Ultra-Bold"/>
              <a:cs typeface="Aileron Ultra-Bold"/>
              <a:sym typeface="Aileron Ultra-Bold"/>
            </a:endParaRPr>
          </a:p>
          <a:p>
            <a:pPr algn="ctr" defTabSz="457200">
              <a:lnSpc>
                <a:spcPts val="2800"/>
              </a:lnSpc>
            </a:pPr>
            <a:r>
              <a:rPr lang="ru-RU" sz="2400" b="1" dirty="0" err="1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дағдылар</a:t>
            </a:r>
            <a:endParaRPr lang="ru-RU" sz="2400" b="1" dirty="0">
              <a:solidFill>
                <a:srgbClr val="0E2F5F"/>
              </a:solidFill>
              <a:latin typeface="Aileron Ultra-Bold"/>
              <a:ea typeface="Aileron Ultra-Bold"/>
              <a:cs typeface="Aileron Ultra-Bold"/>
              <a:sym typeface="Aileron Ultra-Bold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2616266" y="3335595"/>
            <a:ext cx="5801223" cy="1725417"/>
            <a:chOff x="369399" y="3316029"/>
            <a:chExt cx="5584529" cy="2345125"/>
          </a:xfrm>
        </p:grpSpPr>
        <p:sp>
          <p:nvSpPr>
            <p:cNvPr id="28" name="Блок-схема: процесс 27"/>
            <p:cNvSpPr/>
            <p:nvPr/>
          </p:nvSpPr>
          <p:spPr>
            <a:xfrm>
              <a:off x="369399" y="3316029"/>
              <a:ext cx="5584529" cy="2345125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9" name="TextBox 26"/>
            <p:cNvSpPr txBox="1"/>
            <p:nvPr/>
          </p:nvSpPr>
          <p:spPr>
            <a:xfrm>
              <a:off x="409559" y="3378409"/>
              <a:ext cx="5544369" cy="167327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Атын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атағанда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жауап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береді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,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өзін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айнадан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және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фотосуреттерден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таниды</a:t>
              </a:r>
              <a:endParaRPr lang="ru-RU" sz="1600" b="1" dirty="0" smtClean="0">
                <a:solidFill>
                  <a:srgbClr val="0070C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Ата-анасын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және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өзіне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жақын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ересек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адамдарды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таниды</a:t>
              </a:r>
              <a:endParaRPr lang="ru-RU" sz="1600" b="1" dirty="0" smtClean="0">
                <a:solidFill>
                  <a:srgbClr val="0070C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kk-KZ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Қоршаған ортадағы заттарды </a:t>
              </a:r>
              <a:r>
                <a:rPr lang="kk-KZ" sz="1600" b="1" dirty="0" smtClean="0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атайды</a:t>
              </a:r>
              <a:endParaRPr lang="ru-RU" sz="1600" b="1" dirty="0" smtClean="0">
                <a:solidFill>
                  <a:srgbClr val="0070C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09391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4A66700E-970E-4D87-BF32-BFFC6D4956CB}"/>
              </a:ext>
            </a:extLst>
          </p:cNvPr>
          <p:cNvSpPr/>
          <p:nvPr/>
        </p:nvSpPr>
        <p:spPr>
          <a:xfrm>
            <a:off x="1221979" y="187757"/>
            <a:ext cx="97480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ru-RU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ДОКАЗАННЫЕ ФАКТОРЫ ВЛИЯНИЯ НА КАЧЕСТВО ОБРАЗОВАНИЯ</a:t>
            </a:r>
          </a:p>
        </p:txBody>
      </p:sp>
      <p:pic>
        <p:nvPicPr>
          <p:cNvPr id="13" name="Picture 2" descr="Home page - OECD">
            <a:extLst>
              <a:ext uri="{FF2B5EF4-FFF2-40B4-BE49-F238E27FC236}">
                <a16:creationId xmlns:a16="http://schemas.microsoft.com/office/drawing/2014/main" xmlns="" id="{D8809C80-336E-E67B-2032-FC11F0512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64861" y="10426839"/>
            <a:ext cx="107587" cy="5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Freeform 20"/>
          <p:cNvSpPr/>
          <p:nvPr/>
        </p:nvSpPr>
        <p:spPr>
          <a:xfrm>
            <a:off x="166543" y="98254"/>
            <a:ext cx="11785600" cy="564503"/>
          </a:xfrm>
          <a:custGeom>
            <a:avLst/>
            <a:gdLst/>
            <a:ahLst/>
            <a:cxnLst/>
            <a:rect l="l" t="t" r="r" b="b"/>
            <a:pathLst>
              <a:path w="5084720" h="1198080">
                <a:moveTo>
                  <a:pt x="4960260" y="1198080"/>
                </a:moveTo>
                <a:lnTo>
                  <a:pt x="124460" y="1198080"/>
                </a:lnTo>
                <a:cubicBezTo>
                  <a:pt x="55880" y="1198080"/>
                  <a:pt x="0" y="1142200"/>
                  <a:pt x="0" y="107362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4960260" y="0"/>
                </a:lnTo>
                <a:cubicBezTo>
                  <a:pt x="5028840" y="0"/>
                  <a:pt x="5084720" y="55880"/>
                  <a:pt x="5084720" y="124460"/>
                </a:cubicBezTo>
                <a:lnTo>
                  <a:pt x="5084720" y="1073620"/>
                </a:lnTo>
                <a:cubicBezTo>
                  <a:pt x="5084720" y="1142200"/>
                  <a:pt x="5028840" y="1198080"/>
                  <a:pt x="4960260" y="1198080"/>
                </a:cubicBezTo>
                <a:close/>
              </a:path>
            </a:pathLst>
          </a:custGeom>
          <a:solidFill>
            <a:srgbClr val="F6F6F6"/>
          </a:solidFill>
        </p:spPr>
      </p:sp>
      <p:sp>
        <p:nvSpPr>
          <p:cNvPr id="64" name="Прямоугольник 63"/>
          <p:cNvSpPr/>
          <p:nvPr/>
        </p:nvSpPr>
        <p:spPr>
          <a:xfrm>
            <a:off x="283835" y="152394"/>
            <a:ext cx="115040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сыныпқа барғанға дейін  </a:t>
            </a:r>
            <a:r>
              <a:rPr lang="kk-K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құзыреттілікті </a:t>
            </a:r>
            <a:r>
              <a:rPr lang="kk-KZ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арттыру</a:t>
            </a:r>
            <a:endParaRPr lang="kk-KZ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6" name="Группа 65"/>
          <p:cNvGrpSpPr/>
          <p:nvPr/>
        </p:nvGrpSpPr>
        <p:grpSpPr>
          <a:xfrm>
            <a:off x="439142" y="1996382"/>
            <a:ext cx="11348715" cy="1765729"/>
            <a:chOff x="2462038" y="7517049"/>
            <a:chExt cx="10333637" cy="2003506"/>
          </a:xfrm>
        </p:grpSpPr>
        <p:pic>
          <p:nvPicPr>
            <p:cNvPr id="67" name="object 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 flipV="1">
              <a:off x="2462038" y="7517049"/>
              <a:ext cx="10333637" cy="2003506"/>
            </a:xfrm>
            <a:prstGeom prst="rect">
              <a:avLst/>
            </a:prstGeom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</p:pic>
        <p:sp>
          <p:nvSpPr>
            <p:cNvPr id="68" name="TextBox 67"/>
            <p:cNvSpPr txBox="1"/>
            <p:nvPr/>
          </p:nvSpPr>
          <p:spPr>
            <a:xfrm rot="10800000" flipV="1">
              <a:off x="2947678" y="8057307"/>
              <a:ext cx="1182287" cy="453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4799849" y="8071462"/>
              <a:ext cx="1397250" cy="8032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r>
                <a:rPr lang="ru-RU" sz="20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 </a:t>
              </a:r>
            </a:p>
            <a:p>
              <a:pPr algn="ctr" defTabSz="457200"/>
              <a:r>
                <a:rPr lang="ru-RU" sz="2000" b="1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жас</a:t>
              </a:r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Прямоугольник 69"/>
            <p:cNvSpPr/>
            <p:nvPr/>
          </p:nvSpPr>
          <p:spPr>
            <a:xfrm rot="10800000" flipH="1" flipV="1">
              <a:off x="6657443" y="8218695"/>
              <a:ext cx="1691873" cy="4539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 rot="10800000" flipV="1">
              <a:off x="8801697" y="8071724"/>
              <a:ext cx="1397250" cy="453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 rot="10800000" flipV="1">
              <a:off x="10876794" y="8078968"/>
              <a:ext cx="1182291" cy="453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endPara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3" name="Freeform 12"/>
          <p:cNvSpPr/>
          <p:nvPr/>
        </p:nvSpPr>
        <p:spPr>
          <a:xfrm>
            <a:off x="4877900" y="1004974"/>
            <a:ext cx="1825053" cy="662953"/>
          </a:xfrm>
          <a:custGeom>
            <a:avLst/>
            <a:gdLst/>
            <a:ahLst/>
            <a:cxnLst/>
            <a:rect l="l" t="t" r="r" b="b"/>
            <a:pathLst>
              <a:path w="2763919" h="882511">
                <a:moveTo>
                  <a:pt x="0" y="0"/>
                </a:moveTo>
                <a:lnTo>
                  <a:pt x="2763918" y="0"/>
                </a:lnTo>
                <a:lnTo>
                  <a:pt x="2763918" y="882511"/>
                </a:lnTo>
                <a:lnTo>
                  <a:pt x="0" y="882511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4" name="Freeform 31"/>
          <p:cNvSpPr/>
          <p:nvPr/>
        </p:nvSpPr>
        <p:spPr>
          <a:xfrm>
            <a:off x="6705664" y="1004533"/>
            <a:ext cx="983572" cy="669814"/>
          </a:xfrm>
          <a:custGeom>
            <a:avLst/>
            <a:gdLst/>
            <a:ahLst/>
            <a:cxnLst/>
            <a:rect l="l" t="t" r="r" b="b"/>
            <a:pathLst>
              <a:path w="1226460" h="379088">
                <a:moveTo>
                  <a:pt x="0" y="0"/>
                </a:moveTo>
                <a:lnTo>
                  <a:pt x="1226460" y="0"/>
                </a:lnTo>
                <a:lnTo>
                  <a:pt x="1226460" y="379088"/>
                </a:lnTo>
                <a:lnTo>
                  <a:pt x="0" y="379088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5" name="TextBox 24"/>
          <p:cNvSpPr txBox="1"/>
          <p:nvPr/>
        </p:nvSpPr>
        <p:spPr>
          <a:xfrm>
            <a:off x="6498968" y="837786"/>
            <a:ext cx="5867583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2800"/>
              </a:lnSpc>
            </a:pPr>
            <a:r>
              <a:rPr lang="ru-RU" sz="2400" b="1" dirty="0" err="1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Қауіпсіздік</a:t>
            </a:r>
            <a:r>
              <a:rPr lang="ru-RU" sz="24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 </a:t>
            </a:r>
            <a:r>
              <a:rPr lang="ru-RU" sz="2400" b="1" dirty="0" err="1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негіздері</a:t>
            </a:r>
            <a:endParaRPr lang="ru-RU" sz="2400" b="1" dirty="0">
              <a:solidFill>
                <a:srgbClr val="0E2F5F"/>
              </a:solidFill>
              <a:latin typeface="Aileron Ultra-Bold"/>
              <a:ea typeface="Aileron Ultra-Bold"/>
              <a:cs typeface="Aileron Ultra-Bold"/>
              <a:sym typeface="Aileron Ultra-Bold"/>
            </a:endParaRPr>
          </a:p>
        </p:txBody>
      </p:sp>
      <p:pic>
        <p:nvPicPr>
          <p:cNvPr id="77" name="Рисунок 76">
            <a:extLst>
              <a:ext uri="{FF2B5EF4-FFF2-40B4-BE49-F238E27FC236}">
                <a16:creationId xmlns:a16="http://schemas.microsoft.com/office/drawing/2014/main" xmlns="" id="{084F63F8-6A20-25D1-ABD7-29064974B1D7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7960" y="1848047"/>
            <a:ext cx="825593" cy="825593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xmlns="" id="{516F5818-0BFA-7E17-1394-EFA504901981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827565" y="1572759"/>
            <a:ext cx="1344349" cy="1150334"/>
          </a:xfrm>
          <a:prstGeom prst="rect">
            <a:avLst/>
          </a:prstGeom>
        </p:spPr>
      </p:pic>
      <p:sp>
        <p:nvSpPr>
          <p:cNvPr id="19" name="TextBox 24"/>
          <p:cNvSpPr txBox="1"/>
          <p:nvPr/>
        </p:nvSpPr>
        <p:spPr>
          <a:xfrm>
            <a:off x="-236832" y="962369"/>
            <a:ext cx="5155074" cy="6867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00">
              <a:lnSpc>
                <a:spcPts val="2800"/>
              </a:lnSpc>
            </a:pPr>
            <a:r>
              <a:rPr lang="ru-RU" sz="2000" b="1" dirty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ҚАУІПСІЗ ӨМІР </a:t>
            </a:r>
            <a:r>
              <a:rPr lang="ru-RU" sz="20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СҮРУ</a:t>
            </a:r>
          </a:p>
          <a:p>
            <a:pPr algn="ctr" defTabSz="457200">
              <a:lnSpc>
                <a:spcPts val="2800"/>
              </a:lnSpc>
            </a:pPr>
            <a:r>
              <a:rPr lang="ru-RU" sz="2000" b="1" dirty="0" smtClean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 </a:t>
            </a:r>
            <a:r>
              <a:rPr lang="ru-RU" sz="2000" b="1" dirty="0">
                <a:solidFill>
                  <a:srgbClr val="0E2F5F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ДАҒДЫЛАРЫ</a:t>
            </a:r>
          </a:p>
        </p:txBody>
      </p:sp>
      <p:grpSp>
        <p:nvGrpSpPr>
          <p:cNvPr id="27" name="Группа 26"/>
          <p:cNvGrpSpPr/>
          <p:nvPr/>
        </p:nvGrpSpPr>
        <p:grpSpPr>
          <a:xfrm>
            <a:off x="2500516" y="3875577"/>
            <a:ext cx="5904447" cy="1169881"/>
            <a:chOff x="316609" y="3593111"/>
            <a:chExt cx="5508821" cy="2345125"/>
          </a:xfrm>
        </p:grpSpPr>
        <p:sp>
          <p:nvSpPr>
            <p:cNvPr id="28" name="Блок-схема: процесс 27"/>
            <p:cNvSpPr/>
            <p:nvPr/>
          </p:nvSpPr>
          <p:spPr>
            <a:xfrm>
              <a:off x="316609" y="3593111"/>
              <a:ext cx="5508821" cy="2345125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9" name="TextBox 26"/>
            <p:cNvSpPr txBox="1"/>
            <p:nvPr/>
          </p:nvSpPr>
          <p:spPr>
            <a:xfrm>
              <a:off x="357711" y="3673842"/>
              <a:ext cx="5385912" cy="9871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71450" indent="-171450" algn="just" defTabSz="457200">
                <a:buFont typeface="Wingdings" panose="05000000000000000000" pitchFamily="2" charset="2"/>
                <a:buChar char="ü"/>
              </a:pPr>
              <a:r>
                <a:rPr lang="ru-RU" sz="1600" b="1" dirty="0" err="1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Серуендеу</a:t>
              </a:r>
              <a:r>
                <a:rPr lang="ru-RU" sz="1600" b="1" dirty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кезінде</a:t>
              </a:r>
              <a:r>
                <a:rPr lang="ru-RU" sz="1600" b="1" dirty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және</a:t>
              </a:r>
              <a:r>
                <a:rPr lang="ru-RU" sz="1600" b="1" dirty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сумен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, </a:t>
              </a:r>
              <a:r>
                <a:rPr lang="ru-RU" sz="1600" b="1" dirty="0" err="1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құммен</a:t>
              </a:r>
              <a:r>
                <a:rPr lang="ru-RU" sz="1600" b="1" dirty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ойнау</a:t>
              </a:r>
              <a:r>
                <a:rPr lang="ru-RU" sz="1600" b="1" dirty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кезінде</a:t>
              </a:r>
              <a:r>
                <a:rPr lang="ru-RU" sz="1600" b="1" dirty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қауіпсіз</a:t>
              </a:r>
              <a:r>
                <a:rPr lang="ru-RU" sz="1600" b="1" dirty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мінез-құлық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ережелерін</a:t>
              </a:r>
              <a:r>
                <a:rPr lang="ru-RU" sz="1600" b="1" dirty="0" smtClean="0">
                  <a:solidFill>
                    <a:schemeClr val="accent1">
                      <a:lumMod val="75000"/>
                    </a:schemeClr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 </a:t>
              </a:r>
              <a:r>
                <a:rPr lang="ru-RU" sz="1600" b="1" dirty="0" err="1">
                  <a:solidFill>
                    <a:srgbClr val="002060"/>
                  </a:solidFill>
                  <a:latin typeface="Aileron Ultra-Bold"/>
                  <a:ea typeface="Aileron Ultra-Bold"/>
                  <a:cs typeface="Aileron Ultra-Bold"/>
                  <a:sym typeface="Aileron Ultra-Bold"/>
                </a:rPr>
                <a:t>біледі</a:t>
              </a:r>
              <a:endParaRPr lang="ru-RU" sz="1600" b="1" dirty="0">
                <a:solidFill>
                  <a:srgbClr val="0070C0"/>
                </a:solidFill>
                <a:latin typeface="Aileron Ultra-Bold"/>
                <a:ea typeface="Aileron Ultra-Bold"/>
                <a:cs typeface="Aileron Ultra-Bold"/>
                <a:sym typeface="Aileron Ultra-Bol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29108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2022</TotalTime>
  <Words>328</Words>
  <Application>Microsoft Office PowerPoint</Application>
  <PresentationFormat>Произвольный</PresentationFormat>
  <Paragraphs>166</Paragraphs>
  <Slides>7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1_Тема Office</vt:lpstr>
      <vt:lpstr>2_Тема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Shkola Do</dc:creator>
  <cp:lastModifiedBy>User</cp:lastModifiedBy>
  <cp:revision>117</cp:revision>
  <cp:lastPrinted>2025-02-03T04:34:40Z</cp:lastPrinted>
  <dcterms:created xsi:type="dcterms:W3CDTF">2025-01-14T05:57:42Z</dcterms:created>
  <dcterms:modified xsi:type="dcterms:W3CDTF">2025-03-20T04:52:57Z</dcterms:modified>
</cp:coreProperties>
</file>